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51.jpeg" ContentType="image/jpeg"/>
  <Override PartName="/ppt/media/image75.png" ContentType="image/png"/>
  <Override PartName="/ppt/media/image9.png" ContentType="image/png"/>
  <Override PartName="/ppt/media/image1.png" ContentType="image/png"/>
  <Override PartName="/ppt/media/image2.png" ContentType="image/png"/>
  <Override PartName="/ppt/media/image56.jpeg" ContentType="image/jpeg"/>
  <Override PartName="/ppt/media/image84.jpeg" ContentType="image/jpe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jpeg" ContentType="image/jpeg"/>
  <Override PartName="/ppt/media/image66.png" ContentType="image/png"/>
  <Override PartName="/ppt/media/image11.jpeg" ContentType="image/jpeg"/>
  <Override PartName="/ppt/media/image76.png" ContentType="image/png"/>
  <Override PartName="/ppt/media/image12.jpeg" ContentType="image/jpeg"/>
  <Override PartName="/ppt/media/image13.jpeg" ContentType="image/jpeg"/>
  <Override PartName="/ppt/media/image29.png" ContentType="image/png"/>
  <Override PartName="/ppt/media/image14.jpeg" ContentType="image/jpeg"/>
  <Override PartName="/ppt/media/image39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44.png" ContentType="image/png"/>
  <Override PartName="/ppt/media/image20.jpeg" ContentType="image/jpeg"/>
  <Override PartName="/ppt/media/image58.jpeg" ContentType="image/jpeg"/>
  <Override PartName="/ppt/media/image21.png" ContentType="image/png"/>
  <Override PartName="/ppt/media/image64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53.jpeg" ContentType="image/jpeg"/>
  <Override PartName="/ppt/media/image28.png" ContentType="image/png"/>
  <Override PartName="/ppt/media/image30.jpeg" ContentType="image/jpeg"/>
  <Override PartName="/ppt/media/image31.png" ContentType="image/png"/>
  <Override PartName="/ppt/media/image32.jpeg" ContentType="image/jpeg"/>
  <Override PartName="/ppt/media/image62.png" ContentType="image/png"/>
  <Override PartName="/ppt/media/image33.jpeg" ContentType="image/jpeg"/>
  <Override PartName="/ppt/media/image35.jpeg" ContentType="image/jpeg"/>
  <Override PartName="/ppt/media/image37.jpeg" ContentType="image/jpeg"/>
  <Override PartName="/ppt/media/image54.jpeg" ContentType="image/jpeg"/>
  <Override PartName="/ppt/media/image38.png" ContentType="image/png"/>
  <Override PartName="/ppt/media/image42.jpeg" ContentType="image/jpeg"/>
  <Override PartName="/ppt/media/image40.png" ContentType="image/png"/>
  <Override PartName="/ppt/media/image41.jpeg" ContentType="image/jpeg"/>
  <Override PartName="/ppt/media/image43.jpeg" ContentType="image/jpeg"/>
  <Override PartName="/ppt/media/image45.png" ContentType="image/png"/>
  <Override PartName="/ppt/media/image46.jpeg" ContentType="image/jpeg"/>
  <Override PartName="/ppt/media/image47.png" ContentType="image/png"/>
  <Override PartName="/ppt/media/image48.jpeg" ContentType="image/jpeg"/>
  <Override PartName="/ppt/media/image49.jpeg" ContentType="image/jpeg"/>
  <Override PartName="/ppt/media/image65.png" ContentType="image/png"/>
  <Override PartName="/ppt/media/image50.jpeg" ContentType="image/jpeg"/>
  <Override PartName="/ppt/media/image52.jpeg" ContentType="image/jpeg"/>
  <Override PartName="/ppt/media/image55.jpeg" ContentType="image/jpeg"/>
  <Override PartName="/ppt/media/image57.jpeg" ContentType="image/jpeg"/>
  <Override PartName="/ppt/media/image60.jpeg" ContentType="image/jpeg"/>
  <Override PartName="/ppt/media/image63.png" ContentType="image/png"/>
  <Override PartName="/ppt/media/image61.jpeg" ContentType="image/jpeg"/>
  <Override PartName="/ppt/media/image67.png" ContentType="image/png"/>
  <Override PartName="/ppt/media/image68.png" ContentType="image/png"/>
  <Override PartName="/ppt/media/image69.jpeg" ContentType="image/jpeg"/>
  <Override PartName="/ppt/media/image71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png" ContentType="image/png"/>
  <Override PartName="/ppt/media/image82.png" ContentType="image/png"/>
  <Override PartName="/ppt/media/image83.png" ContentType="image/pn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3004800" cy="97536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0692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56404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56404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0692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240" cy="75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0692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564040" y="228204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56404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0692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12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240" cy="75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2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png"/><Relationship Id="rId8" Type="http://schemas.openxmlformats.org/officeDocument/2006/relationships/image" Target="../media/image60.jpeg"/><Relationship Id="rId9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7" Type="http://schemas.openxmlformats.org/officeDocument/2006/relationships/image" Target="../media/image70.png"/><Relationship Id="rId8" Type="http://schemas.openxmlformats.org/officeDocument/2006/relationships/image" Target="../media/image71.jpe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image" Target="../media/image86.jpeg"/><Relationship Id="rId7" Type="http://schemas.openxmlformats.org/officeDocument/2006/relationships/image" Target="../media/image87.jpeg"/><Relationship Id="rId8" Type="http://schemas.openxmlformats.org/officeDocument/2006/relationships/image" Target="../media/image88.jpe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" descr=""/>
          <p:cNvPicPr/>
          <p:nvPr/>
        </p:nvPicPr>
        <p:blipFill>
          <a:blip r:embed="rId1"/>
          <a:stretch/>
        </p:blipFill>
        <p:spPr>
          <a:xfrm>
            <a:off x="-2732400" y="-8502840"/>
            <a:ext cx="28741320" cy="32838840"/>
          </a:xfrm>
          <a:prstGeom prst="rect">
            <a:avLst/>
          </a:prstGeom>
          <a:ln w="1260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3183120" y="856800"/>
            <a:ext cx="7128720" cy="122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Wave Bioreactor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692880" y="4415040"/>
            <a:ext cx="8709480" cy="2066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Adrian Filips (Ottawa Bio Science, Ottawa Canada)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David J. Castillo (Glyxon Biolabs, Mexico City, Mexico)</a:t>
            </a:r>
            <a:br/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Alex Klenov (PipetteJockey, Toronto, Canada)</a:t>
            </a:r>
            <a:br/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Alexander Yakovlev (Ottawa Bio Science, Ottawa, Canada)</a:t>
            </a:r>
            <a:br/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And </a:t>
            </a:r>
            <a:r>
              <a:rPr b="0" lang="en-US" sz="2300" spc="-1" strike="noStrike">
                <a:solidFill>
                  <a:srgbClr val="c82506"/>
                </a:solidFill>
                <a:latin typeface="DIN Condensed"/>
                <a:ea typeface="DIN Condensed"/>
              </a:rPr>
              <a:t>many more </a:t>
            </a:r>
            <a:r>
              <a:rPr b="0" lang="en-US" sz="2300" spc="-1" strike="noStrike">
                <a:solidFill>
                  <a:srgbClr val="ce181e"/>
                </a:solidFill>
                <a:latin typeface="DIN Condensed"/>
                <a:ea typeface="DIN Condensed"/>
              </a:rPr>
              <a:t>volunteer</a:t>
            </a:r>
            <a:r>
              <a:rPr b="0" lang="en-US" sz="2300" spc="-1" strike="noStrike">
                <a:solidFill>
                  <a:srgbClr val="232323"/>
                </a:solidFill>
                <a:latin typeface="DIN Condensed"/>
                <a:ea typeface="DIN Condensed"/>
              </a:rPr>
              <a:t> collaborators…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79" name="Line 3"/>
          <p:cNvSpPr/>
          <p:nvPr/>
        </p:nvSpPr>
        <p:spPr>
          <a:xfrm>
            <a:off x="3729600" y="4255200"/>
            <a:ext cx="8051040" cy="360"/>
          </a:xfrm>
          <a:prstGeom prst="line">
            <a:avLst/>
          </a:prstGeom>
          <a:ln w="324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4"/>
          <p:cNvSpPr/>
          <p:nvPr/>
        </p:nvSpPr>
        <p:spPr>
          <a:xfrm>
            <a:off x="3726720" y="6641280"/>
            <a:ext cx="8051400" cy="360"/>
          </a:xfrm>
          <a:prstGeom prst="line">
            <a:avLst/>
          </a:prstGeom>
          <a:ln w="324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5"/>
          <p:cNvSpPr/>
          <p:nvPr/>
        </p:nvSpPr>
        <p:spPr>
          <a:xfrm>
            <a:off x="12134880" y="9008280"/>
            <a:ext cx="18540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1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3857760" y="2891880"/>
            <a:ext cx="3168720" cy="72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 algn="ctr">
              <a:lnSpc>
                <a:spcPct val="100000"/>
              </a:lnSpc>
            </a:pPr>
            <a:r>
              <a:rPr b="0" lang="en-US" sz="3800" spc="-1" strike="noStrike">
                <a:solidFill>
                  <a:srgbClr val="000000"/>
                </a:solidFill>
                <a:latin typeface="DIN Condensed"/>
                <a:ea typeface="DIN Condensed"/>
              </a:rPr>
              <a:t>BIO SUMMIT 4.0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83" name="Screen Shot 2020-09-25 at 4.08.19 PM.png" descr=""/>
          <p:cNvPicPr/>
          <p:nvPr/>
        </p:nvPicPr>
        <p:blipFill>
          <a:blip r:embed="rId2"/>
          <a:stretch/>
        </p:blipFill>
        <p:spPr>
          <a:xfrm>
            <a:off x="242640" y="7062480"/>
            <a:ext cx="2131560" cy="1311480"/>
          </a:xfrm>
          <a:prstGeom prst="rect">
            <a:avLst/>
          </a:prstGeom>
          <a:ln w="12600">
            <a:noFill/>
          </a:ln>
        </p:spPr>
      </p:pic>
      <p:pic>
        <p:nvPicPr>
          <p:cNvPr id="84" name="Screen Shot 2020-03-26 at 7.17.03 PM.png" descr=""/>
          <p:cNvPicPr/>
          <p:nvPr/>
        </p:nvPicPr>
        <p:blipFill>
          <a:blip r:embed="rId3"/>
          <a:stretch/>
        </p:blipFill>
        <p:spPr>
          <a:xfrm>
            <a:off x="3051720" y="7062480"/>
            <a:ext cx="5551200" cy="1311480"/>
          </a:xfrm>
          <a:prstGeom prst="rect">
            <a:avLst/>
          </a:prstGeom>
          <a:ln w="12600">
            <a:noFill/>
          </a:ln>
        </p:spPr>
      </p:pic>
      <p:pic>
        <p:nvPicPr>
          <p:cNvPr id="85" name="cropped-Untitled-2-1.png" descr=""/>
          <p:cNvPicPr/>
          <p:nvPr/>
        </p:nvPicPr>
        <p:blipFill>
          <a:blip r:embed="rId4"/>
          <a:stretch/>
        </p:blipFill>
        <p:spPr>
          <a:xfrm>
            <a:off x="8975520" y="6981120"/>
            <a:ext cx="1068480" cy="1068480"/>
          </a:xfrm>
          <a:prstGeom prst="rect">
            <a:avLst/>
          </a:prstGeom>
          <a:ln w="12600">
            <a:noFill/>
          </a:ln>
        </p:spPr>
      </p:pic>
      <p:pic>
        <p:nvPicPr>
          <p:cNvPr id="86" name="Image" descr=""/>
          <p:cNvPicPr/>
          <p:nvPr/>
        </p:nvPicPr>
        <p:blipFill>
          <a:blip r:embed="rId5"/>
          <a:stretch/>
        </p:blipFill>
        <p:spPr>
          <a:xfrm>
            <a:off x="1092600" y="2828520"/>
            <a:ext cx="1426320" cy="801360"/>
          </a:xfrm>
          <a:prstGeom prst="rect">
            <a:avLst/>
          </a:prstGeom>
          <a:ln w="12600">
            <a:noFill/>
          </a:ln>
        </p:spPr>
      </p:pic>
      <p:sp>
        <p:nvSpPr>
          <p:cNvPr id="87" name="CustomShape 7"/>
          <p:cNvSpPr/>
          <p:nvPr/>
        </p:nvSpPr>
        <p:spPr>
          <a:xfrm>
            <a:off x="3380400" y="3785400"/>
            <a:ext cx="3205080" cy="481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October 10th, 2020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88" name="CustomShape 8"/>
          <p:cNvSpPr/>
          <p:nvPr/>
        </p:nvSpPr>
        <p:spPr>
          <a:xfrm>
            <a:off x="2483280" y="7486560"/>
            <a:ext cx="36900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8607600" y="7355880"/>
            <a:ext cx="36900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0" name="Image" descr=""/>
          <p:cNvPicPr/>
          <p:nvPr/>
        </p:nvPicPr>
        <p:blipFill>
          <a:blip r:embed="rId6"/>
          <a:stretch/>
        </p:blipFill>
        <p:spPr>
          <a:xfrm>
            <a:off x="10067400" y="2362680"/>
            <a:ext cx="2131920" cy="898200"/>
          </a:xfrm>
          <a:prstGeom prst="rect">
            <a:avLst/>
          </a:prstGeom>
          <a:ln w="12600">
            <a:noFill/>
          </a:ln>
        </p:spPr>
      </p:pic>
      <p:sp>
        <p:nvSpPr>
          <p:cNvPr id="91" name="CustomShape 10"/>
          <p:cNvSpPr/>
          <p:nvPr/>
        </p:nvSpPr>
        <p:spPr>
          <a:xfrm>
            <a:off x="8514000" y="2836080"/>
            <a:ext cx="2996280" cy="78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4500" spc="-1" strike="noStrike">
                <a:solidFill>
                  <a:srgbClr val="a6aaa9"/>
                </a:solidFill>
                <a:latin typeface="DIN Alternate"/>
                <a:ea typeface="DIN Alternate"/>
              </a:rPr>
              <a:t>SynBiosys</a:t>
            </a:r>
            <a:endParaRPr b="0" lang="en-US" sz="4500" spc="-1" strike="noStrike">
              <a:latin typeface="Arial"/>
            </a:endParaRPr>
          </a:p>
        </p:txBody>
      </p:sp>
      <p:pic>
        <p:nvPicPr>
          <p:cNvPr id="92" name="Screen Shot 2020-09-25 at 6.53.58 PM.png" descr=""/>
          <p:cNvPicPr/>
          <p:nvPr/>
        </p:nvPicPr>
        <p:blipFill>
          <a:blip r:embed="rId7"/>
          <a:stretch/>
        </p:blipFill>
        <p:spPr>
          <a:xfrm>
            <a:off x="8778960" y="7984800"/>
            <a:ext cx="1461240" cy="262080"/>
          </a:xfrm>
          <a:prstGeom prst="rect">
            <a:avLst/>
          </a:prstGeom>
          <a:ln w="12600">
            <a:noFill/>
          </a:ln>
        </p:spPr>
      </p:pic>
      <p:sp>
        <p:nvSpPr>
          <p:cNvPr id="93" name="CustomShape 11"/>
          <p:cNvSpPr/>
          <p:nvPr/>
        </p:nvSpPr>
        <p:spPr>
          <a:xfrm>
            <a:off x="9257760" y="3486960"/>
            <a:ext cx="2745000" cy="31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ec5c57"/>
                </a:solidFill>
                <a:latin typeface="Helvetica Light"/>
                <a:ea typeface="Helvetica Light"/>
              </a:rPr>
              <a:t>Synthetic Biosystems Global Hub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4" name="CustomShape 12"/>
          <p:cNvSpPr/>
          <p:nvPr/>
        </p:nvSpPr>
        <p:spPr>
          <a:xfrm>
            <a:off x="11552760" y="2792880"/>
            <a:ext cx="963360" cy="466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ec714b"/>
                </a:solidFill>
                <a:latin typeface="Diwan Kufi"/>
                <a:ea typeface="Diwan Kufi"/>
              </a:rPr>
              <a:t>SBGH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5" name="CustomShape 13"/>
          <p:cNvSpPr/>
          <p:nvPr/>
        </p:nvSpPr>
        <p:spPr>
          <a:xfrm>
            <a:off x="10299960" y="7486560"/>
            <a:ext cx="36900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6" name="CustomShape 14"/>
          <p:cNvSpPr/>
          <p:nvPr/>
        </p:nvSpPr>
        <p:spPr>
          <a:xfrm>
            <a:off x="10626480" y="7406640"/>
            <a:ext cx="2998080" cy="45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en-US" sz="2300" spc="-1" strike="noStrike">
                <a:solidFill>
                  <a:srgbClr val="c82506"/>
                </a:solidFill>
                <a:latin typeface="DIN Condensed"/>
                <a:ea typeface="DIN Condensed"/>
              </a:rPr>
              <a:t>many more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97" name="CustomShape 15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8" name="CustomShape 16"/>
          <p:cNvSpPr/>
          <p:nvPr/>
        </p:nvSpPr>
        <p:spPr>
          <a:xfrm>
            <a:off x="640080" y="8595360"/>
            <a:ext cx="10332720" cy="16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3200" spc="-1" strike="noStrike">
                <a:solidFill>
                  <a:srgbClr val="fff200"/>
                </a:solidFill>
                <a:latin typeface="Arial"/>
              </a:rPr>
              <a:t>http://specyal.com/diybio/bioreactor.html</a:t>
            </a:r>
            <a:endParaRPr b="0" lang="en-US" sz="3200" spc="-1" strike="noStrike">
              <a:solidFill>
                <a:srgbClr val="fff2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Line 3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3-II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3" name="Image" descr=""/>
          <p:cNvPicPr/>
          <p:nvPr/>
        </p:nvPicPr>
        <p:blipFill>
          <a:blip r:embed="rId1"/>
          <a:srcRect l="10523" t="0" r="10512" b="0"/>
          <a:stretch/>
        </p:blipFill>
        <p:spPr>
          <a:xfrm>
            <a:off x="784080" y="171000"/>
            <a:ext cx="1289880" cy="813960"/>
          </a:xfrm>
          <a:prstGeom prst="rect">
            <a:avLst/>
          </a:prstGeom>
          <a:ln w="12600"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798120" y="969120"/>
            <a:ext cx="1273320" cy="78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00cba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5"/>
          <p:cNvSpPr/>
          <p:nvPr/>
        </p:nvSpPr>
        <p:spPr>
          <a:xfrm>
            <a:off x="1982160" y="907560"/>
            <a:ext cx="649944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Optogenetic Molecular Biosynthesis (Proof of concept)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6" name="Screen Shot 2020-07-09 at 8.05.19 PM.png" descr=""/>
          <p:cNvPicPr/>
          <p:nvPr/>
        </p:nvPicPr>
        <p:blipFill>
          <a:blip r:embed="rId2"/>
          <a:stretch/>
        </p:blipFill>
        <p:spPr>
          <a:xfrm>
            <a:off x="3121200" y="1976760"/>
            <a:ext cx="9880560" cy="6773760"/>
          </a:xfrm>
          <a:prstGeom prst="rect">
            <a:avLst/>
          </a:prstGeom>
          <a:ln w="12600">
            <a:noFill/>
          </a:ln>
        </p:spPr>
      </p:pic>
      <p:sp>
        <p:nvSpPr>
          <p:cNvPr id="257" name="CustomShape 6"/>
          <p:cNvSpPr/>
          <p:nvPr/>
        </p:nvSpPr>
        <p:spPr>
          <a:xfrm>
            <a:off x="7171200" y="6731640"/>
            <a:ext cx="1779840" cy="224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232323"/>
                </a:solidFill>
                <a:latin typeface="Open Sans"/>
                <a:ea typeface="Open Sans"/>
              </a:rPr>
              <a:t>mCherry (reporter protein)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225000" y="3624840"/>
            <a:ext cx="2662200" cy="201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444444"/>
                </a:solidFill>
                <a:latin typeface="Open Sans Light"/>
                <a:ea typeface="Open Sans Light"/>
              </a:rPr>
              <a:t>Blue light induced proteins using pDawn plasmids could pave the road to a more refined optogenetic circuitry and regulation to express multiple proteins under different wavelengths.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7586280" y="8289000"/>
            <a:ext cx="3218400" cy="28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(David J. Castillo, Glyxon Biolabs 2020)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2004120" y="8920440"/>
            <a:ext cx="9151560" cy="31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pDawn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 chassis:  </a:t>
            </a: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Open Sans"/>
              </a:rPr>
              <a:t>Journal of Molecular Biology · March 2012.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DOI: 10.1016/j.jmb.2012.01.001 · Source: PubMed 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3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3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65" name="Image" descr=""/>
          <p:cNvPicPr/>
          <p:nvPr/>
        </p:nvPicPr>
        <p:blipFill>
          <a:blip r:embed="rId1"/>
          <a:srcRect l="10523" t="0" r="10512" b="0"/>
          <a:stretch/>
        </p:blipFill>
        <p:spPr>
          <a:xfrm>
            <a:off x="784080" y="171000"/>
            <a:ext cx="1289880" cy="813960"/>
          </a:xfrm>
          <a:prstGeom prst="rect">
            <a:avLst/>
          </a:prstGeom>
          <a:ln w="12600">
            <a:noFill/>
          </a:ln>
        </p:spPr>
      </p:pic>
      <p:sp>
        <p:nvSpPr>
          <p:cNvPr id="266" name="CustomShape 4"/>
          <p:cNvSpPr/>
          <p:nvPr/>
        </p:nvSpPr>
        <p:spPr>
          <a:xfrm>
            <a:off x="798120" y="969120"/>
            <a:ext cx="1273320" cy="78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00cba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5"/>
          <p:cNvSpPr/>
          <p:nvPr/>
        </p:nvSpPr>
        <p:spPr>
          <a:xfrm>
            <a:off x="3108960" y="902880"/>
            <a:ext cx="649944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Optogenetic Molecular Biosynthesis (test of the new strains)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68" name="dawnclones.jpg" descr=""/>
          <p:cNvPicPr/>
          <p:nvPr/>
        </p:nvPicPr>
        <p:blipFill>
          <a:blip r:embed="rId2"/>
          <a:stretch/>
        </p:blipFill>
        <p:spPr>
          <a:xfrm>
            <a:off x="801000" y="3895560"/>
            <a:ext cx="10970280" cy="3966480"/>
          </a:xfrm>
          <a:prstGeom prst="rect">
            <a:avLst/>
          </a:prstGeom>
          <a:ln w="12600">
            <a:noFill/>
          </a:ln>
        </p:spPr>
      </p:pic>
      <p:sp>
        <p:nvSpPr>
          <p:cNvPr id="269" name="CustomShape 6"/>
          <p:cNvSpPr/>
          <p:nvPr/>
        </p:nvSpPr>
        <p:spPr>
          <a:xfrm>
            <a:off x="720360" y="8022600"/>
            <a:ext cx="3556800" cy="28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Alexander Klenov et al., 2020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0" name="CustomShape 7"/>
          <p:cNvSpPr/>
          <p:nvPr/>
        </p:nvSpPr>
        <p:spPr>
          <a:xfrm>
            <a:off x="1258200" y="3022560"/>
            <a:ext cx="2481120" cy="482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DNA polymerase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71" name="CustomShape 8"/>
          <p:cNvSpPr/>
          <p:nvPr/>
        </p:nvSpPr>
        <p:spPr>
          <a:xfrm>
            <a:off x="4807440" y="2971800"/>
            <a:ext cx="2481120" cy="482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DNA polymerase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72" name="CustomShape 9"/>
          <p:cNvSpPr/>
          <p:nvPr/>
        </p:nvSpPr>
        <p:spPr>
          <a:xfrm>
            <a:off x="8346960" y="2971800"/>
            <a:ext cx="3188520" cy="482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Reverse transcriptase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73" name="CustomShape 10"/>
          <p:cNvSpPr/>
          <p:nvPr/>
        </p:nvSpPr>
        <p:spPr>
          <a:xfrm>
            <a:off x="4178880" y="2158560"/>
            <a:ext cx="5111640" cy="3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3 reagents detection system for SARS-Cov2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CustomShape 11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Line 3"/>
          <p:cNvSpPr/>
          <p:nvPr/>
        </p:nvSpPr>
        <p:spPr>
          <a:xfrm>
            <a:off x="1977840" y="570600"/>
            <a:ext cx="1270080" cy="126972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4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78" name="Image" descr=""/>
          <p:cNvPicPr/>
          <p:nvPr/>
        </p:nvPicPr>
        <p:blipFill>
          <a:blip r:embed="rId1"/>
          <a:srcRect l="17000" t="1007" r="17013" b="994"/>
          <a:stretch/>
        </p:blipFill>
        <p:spPr>
          <a:xfrm>
            <a:off x="663480" y="137880"/>
            <a:ext cx="1285920" cy="810000"/>
          </a:xfrm>
          <a:prstGeom prst="rect">
            <a:avLst/>
          </a:prstGeom>
          <a:ln w="12600">
            <a:noFill/>
          </a:ln>
        </p:spPr>
      </p:pic>
      <p:sp>
        <p:nvSpPr>
          <p:cNvPr id="279" name="CustomShape 4"/>
          <p:cNvSpPr/>
          <p:nvPr/>
        </p:nvSpPr>
        <p:spPr>
          <a:xfrm>
            <a:off x="659880" y="932400"/>
            <a:ext cx="1273680" cy="78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42a3e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5"/>
          <p:cNvSpPr/>
          <p:nvPr/>
        </p:nvSpPr>
        <p:spPr>
          <a:xfrm>
            <a:off x="1908720" y="736920"/>
            <a:ext cx="382932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Product Design Early prototype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81" name="image72.jpeg" descr=""/>
          <p:cNvPicPr/>
          <p:nvPr/>
        </p:nvPicPr>
        <p:blipFill>
          <a:blip r:embed="rId2"/>
          <a:stretch/>
        </p:blipFill>
        <p:spPr>
          <a:xfrm>
            <a:off x="3251160" y="1988640"/>
            <a:ext cx="7314120" cy="6042960"/>
          </a:xfrm>
          <a:prstGeom prst="rect">
            <a:avLst/>
          </a:prstGeom>
          <a:ln w="12600">
            <a:noFill/>
          </a:ln>
        </p:spPr>
      </p:pic>
      <p:sp>
        <p:nvSpPr>
          <p:cNvPr id="282" name="CustomShape 6"/>
          <p:cNvSpPr/>
          <p:nvPr/>
        </p:nvSpPr>
        <p:spPr>
          <a:xfrm>
            <a:off x="8600400" y="8067600"/>
            <a:ext cx="2016000" cy="346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Standalone rocker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3"/>
          <p:cNvSpPr/>
          <p:nvPr/>
        </p:nvSpPr>
        <p:spPr>
          <a:xfrm>
            <a:off x="1977840" y="570600"/>
            <a:ext cx="1270080" cy="126972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4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87" name="Image" descr=""/>
          <p:cNvPicPr/>
          <p:nvPr/>
        </p:nvPicPr>
        <p:blipFill>
          <a:blip r:embed="rId1"/>
          <a:stretch/>
        </p:blipFill>
        <p:spPr>
          <a:xfrm>
            <a:off x="256320" y="2763360"/>
            <a:ext cx="5177880" cy="3884400"/>
          </a:xfrm>
          <a:prstGeom prst="rect">
            <a:avLst/>
          </a:prstGeom>
          <a:ln w="12600">
            <a:noFill/>
          </a:ln>
        </p:spPr>
      </p:pic>
      <p:sp>
        <p:nvSpPr>
          <p:cNvPr id="288" name="CustomShape 4"/>
          <p:cNvSpPr/>
          <p:nvPr/>
        </p:nvSpPr>
        <p:spPr>
          <a:xfrm>
            <a:off x="252720" y="6901200"/>
            <a:ext cx="3812040" cy="59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Artist’s Concept Sketch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(Charlotte Vanhoutte, Brussels 2020)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89" name="Image" descr=""/>
          <p:cNvPicPr/>
          <p:nvPr/>
        </p:nvPicPr>
        <p:blipFill>
          <a:blip r:embed="rId2"/>
          <a:stretch/>
        </p:blipFill>
        <p:spPr>
          <a:xfrm>
            <a:off x="5317200" y="2773080"/>
            <a:ext cx="7436160" cy="3884400"/>
          </a:xfrm>
          <a:prstGeom prst="rect">
            <a:avLst/>
          </a:prstGeom>
          <a:ln w="12600">
            <a:noFill/>
          </a:ln>
        </p:spPr>
      </p:pic>
      <p:sp>
        <p:nvSpPr>
          <p:cNvPr id="290" name="CustomShape 5"/>
          <p:cNvSpPr/>
          <p:nvPr/>
        </p:nvSpPr>
        <p:spPr>
          <a:xfrm>
            <a:off x="5345280" y="6863040"/>
            <a:ext cx="4037040" cy="682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Assembled plywood prototype with peristaltic pump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91" name="Image" descr=""/>
          <p:cNvPicPr/>
          <p:nvPr/>
        </p:nvPicPr>
        <p:blipFill>
          <a:blip r:embed="rId3"/>
          <a:srcRect l="17000" t="1007" r="17013" b="994"/>
          <a:stretch/>
        </p:blipFill>
        <p:spPr>
          <a:xfrm>
            <a:off x="663480" y="137880"/>
            <a:ext cx="1285920" cy="810000"/>
          </a:xfrm>
          <a:prstGeom prst="rect">
            <a:avLst/>
          </a:prstGeom>
          <a:ln w="12600">
            <a:noFill/>
          </a:ln>
        </p:spPr>
      </p:pic>
      <p:sp>
        <p:nvSpPr>
          <p:cNvPr id="292" name="CustomShape 6"/>
          <p:cNvSpPr/>
          <p:nvPr/>
        </p:nvSpPr>
        <p:spPr>
          <a:xfrm>
            <a:off x="659880" y="932400"/>
            <a:ext cx="1273680" cy="78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42a3e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7"/>
          <p:cNvSpPr/>
          <p:nvPr/>
        </p:nvSpPr>
        <p:spPr>
          <a:xfrm>
            <a:off x="1950480" y="736920"/>
            <a:ext cx="194580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Product Design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7" name="Screen Shot 2020-09-25 at 11.38.09 PM.png" descr=""/>
          <p:cNvPicPr/>
          <p:nvPr/>
        </p:nvPicPr>
        <p:blipFill>
          <a:blip r:embed="rId1"/>
          <a:stretch/>
        </p:blipFill>
        <p:spPr>
          <a:xfrm>
            <a:off x="1710000" y="2167920"/>
            <a:ext cx="4040640" cy="6170760"/>
          </a:xfrm>
          <a:prstGeom prst="rect">
            <a:avLst/>
          </a:prstGeom>
          <a:ln w="12600">
            <a:noFill/>
          </a:ln>
        </p:spPr>
      </p:pic>
      <p:pic>
        <p:nvPicPr>
          <p:cNvPr id="298" name="Image" descr=""/>
          <p:cNvPicPr/>
          <p:nvPr/>
        </p:nvPicPr>
        <p:blipFill>
          <a:blip r:embed="rId2"/>
          <a:srcRect l="2104" t="0" r="2095" b="0"/>
          <a:stretch/>
        </p:blipFill>
        <p:spPr>
          <a:xfrm>
            <a:off x="764280" y="109080"/>
            <a:ext cx="1160640" cy="891360"/>
          </a:xfrm>
          <a:prstGeom prst="rect">
            <a:avLst/>
          </a:prstGeom>
          <a:ln w="12600">
            <a:noFill/>
          </a:ln>
        </p:spPr>
      </p:pic>
      <p:sp>
        <p:nvSpPr>
          <p:cNvPr id="299" name="CustomShape 3"/>
          <p:cNvSpPr/>
          <p:nvPr/>
        </p:nvSpPr>
        <p:spPr>
          <a:xfrm>
            <a:off x="760680" y="999000"/>
            <a:ext cx="1160640" cy="89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satOff val="24555"/>
              <a:lumOff val="22232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4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5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1924200" y="1069200"/>
            <a:ext cx="8535600" cy="682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TESTING Proof of concept : Blue light protein induction and purification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(Standalone Testing)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02" name="IMG_20200606_002858.jpg" descr=""/>
          <p:cNvPicPr/>
          <p:nvPr/>
        </p:nvPicPr>
        <p:blipFill>
          <a:blip r:embed="rId3"/>
          <a:stretch/>
        </p:blipFill>
        <p:spPr>
          <a:xfrm>
            <a:off x="6012000" y="2167920"/>
            <a:ext cx="4627800" cy="6170760"/>
          </a:xfrm>
          <a:prstGeom prst="rect">
            <a:avLst/>
          </a:prstGeom>
          <a:ln w="12600">
            <a:noFill/>
          </a:ln>
        </p:spPr>
      </p:pic>
      <p:sp>
        <p:nvSpPr>
          <p:cNvPr id="303" name="CustomShape 6"/>
          <p:cNvSpPr/>
          <p:nvPr/>
        </p:nvSpPr>
        <p:spPr>
          <a:xfrm>
            <a:off x="1563840" y="8401320"/>
            <a:ext cx="4867200" cy="28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Alexander Klenov (Pipette Jockey) et al., 2020 (in progress)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4" name="CustomShape 7"/>
          <p:cNvSpPr/>
          <p:nvPr/>
        </p:nvSpPr>
        <p:spPr>
          <a:xfrm>
            <a:off x="10918800" y="3710880"/>
            <a:ext cx="1849680" cy="987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232323"/>
                </a:solidFill>
                <a:latin typeface="Open Sans"/>
                <a:ea typeface="Open Sans"/>
              </a:rPr>
              <a:t>Pfusso7d His</a:t>
            </a:r>
            <a:r>
              <a:rPr b="1" lang="en-US" sz="2000" spc="-1" strike="noStrike" baseline="-5000">
                <a:solidFill>
                  <a:srgbClr val="232323"/>
                </a:solidFill>
                <a:latin typeface="Open Sans"/>
                <a:ea typeface="Open Sans"/>
              </a:rPr>
              <a:t>6x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 baseline="-5000">
                <a:solidFill>
                  <a:srgbClr val="232323"/>
                </a:solidFill>
                <a:latin typeface="Open Sans"/>
                <a:ea typeface="Open Sans"/>
              </a:rPr>
              <a:t>HiTrap NiNTA GE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 baseline="-5000">
                <a:solidFill>
                  <a:srgbClr val="232323"/>
                </a:solidFill>
                <a:latin typeface="Open Sans"/>
                <a:ea typeface="Open Sans"/>
              </a:rPr>
              <a:t>SDS-PAGE 12%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5" name="CustomShape 8"/>
          <p:cNvSpPr/>
          <p:nvPr/>
        </p:nvSpPr>
        <p:spPr>
          <a:xfrm rot="16200000">
            <a:off x="10234440" y="4130280"/>
            <a:ext cx="342360" cy="17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9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Image" descr=""/>
          <p:cNvPicPr/>
          <p:nvPr/>
        </p:nvPicPr>
        <p:blipFill>
          <a:blip r:embed="rId1"/>
          <a:srcRect l="2104" t="0" r="2095" b="0"/>
          <a:stretch/>
        </p:blipFill>
        <p:spPr>
          <a:xfrm>
            <a:off x="764280" y="109080"/>
            <a:ext cx="1160640" cy="891360"/>
          </a:xfrm>
          <a:prstGeom prst="rect">
            <a:avLst/>
          </a:prstGeom>
          <a:ln w="12600"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760680" y="999000"/>
            <a:ext cx="1160640" cy="89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satOff val="24555"/>
              <a:lumOff val="22232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4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5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1665360" y="1221840"/>
            <a:ext cx="558612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TESTING Assembly and systems integration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13" name="image54.jpeg" descr=""/>
          <p:cNvPicPr/>
          <p:nvPr/>
        </p:nvPicPr>
        <p:blipFill>
          <a:blip r:embed="rId2"/>
          <a:stretch/>
        </p:blipFill>
        <p:spPr>
          <a:xfrm>
            <a:off x="6829920" y="2317680"/>
            <a:ext cx="5912280" cy="5320800"/>
          </a:xfrm>
          <a:prstGeom prst="rect">
            <a:avLst/>
          </a:prstGeom>
          <a:ln w="12600">
            <a:noFill/>
          </a:ln>
        </p:spPr>
      </p:pic>
      <p:pic>
        <p:nvPicPr>
          <p:cNvPr id="314" name="image55.jpeg" descr=""/>
          <p:cNvPicPr/>
          <p:nvPr/>
        </p:nvPicPr>
        <p:blipFill>
          <a:blip r:embed="rId3"/>
          <a:stretch/>
        </p:blipFill>
        <p:spPr>
          <a:xfrm>
            <a:off x="253080" y="2317680"/>
            <a:ext cx="6740640" cy="5320800"/>
          </a:xfrm>
          <a:prstGeom prst="rect">
            <a:avLst/>
          </a:prstGeom>
          <a:ln w="12600">
            <a:noFill/>
          </a:ln>
        </p:spPr>
      </p:pic>
      <p:sp>
        <p:nvSpPr>
          <p:cNvPr id="315" name="CustomShape 6"/>
          <p:cNvSpPr/>
          <p:nvPr/>
        </p:nvSpPr>
        <p:spPr>
          <a:xfrm>
            <a:off x="7040880" y="8311320"/>
            <a:ext cx="5994000" cy="55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B) Rocker with platform, reusable culture vessel (bag) and sensors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(pH, temperature)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16" name="CustomShape 7"/>
          <p:cNvSpPr/>
          <p:nvPr/>
        </p:nvSpPr>
        <p:spPr>
          <a:xfrm>
            <a:off x="193320" y="8009280"/>
            <a:ext cx="6859800" cy="330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A) Inside the rocker showing motor, partial cam mechanism and main board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470160" y="7166160"/>
            <a:ext cx="30348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A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18" name="CustomShape 9"/>
          <p:cNvSpPr/>
          <p:nvPr/>
        </p:nvSpPr>
        <p:spPr>
          <a:xfrm>
            <a:off x="7162920" y="7166160"/>
            <a:ext cx="30348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B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19" name="CustomShape 10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2" name="Image" descr=""/>
          <p:cNvPicPr/>
          <p:nvPr/>
        </p:nvPicPr>
        <p:blipFill>
          <a:blip r:embed="rId1"/>
          <a:srcRect l="2104" t="0" r="2095" b="0"/>
          <a:stretch/>
        </p:blipFill>
        <p:spPr>
          <a:xfrm>
            <a:off x="764280" y="109080"/>
            <a:ext cx="1160640" cy="891360"/>
          </a:xfrm>
          <a:prstGeom prst="rect">
            <a:avLst/>
          </a:prstGeom>
          <a:ln w="12600">
            <a:noFill/>
          </a:ln>
        </p:spPr>
      </p:pic>
      <p:sp>
        <p:nvSpPr>
          <p:cNvPr id="323" name="CustomShape 3"/>
          <p:cNvSpPr/>
          <p:nvPr/>
        </p:nvSpPr>
        <p:spPr>
          <a:xfrm>
            <a:off x="760680" y="999000"/>
            <a:ext cx="1160640" cy="89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satOff val="24555"/>
              <a:lumOff val="22232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4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In progess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2054160" y="1221840"/>
            <a:ext cx="703548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Optional and  residual accessory submodules outcomes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26" name="image62.jpeg" descr=""/>
          <p:cNvPicPr/>
          <p:nvPr/>
        </p:nvPicPr>
        <p:blipFill>
          <a:blip r:embed="rId2"/>
          <a:stretch/>
        </p:blipFill>
        <p:spPr>
          <a:xfrm>
            <a:off x="88560" y="1971360"/>
            <a:ext cx="3839760" cy="3103560"/>
          </a:xfrm>
          <a:prstGeom prst="rect">
            <a:avLst/>
          </a:prstGeom>
          <a:ln w="12600">
            <a:noFill/>
          </a:ln>
        </p:spPr>
      </p:pic>
      <p:pic>
        <p:nvPicPr>
          <p:cNvPr id="327" name="image63.jpeg" descr=""/>
          <p:cNvPicPr/>
          <p:nvPr/>
        </p:nvPicPr>
        <p:blipFill>
          <a:blip r:embed="rId3"/>
          <a:stretch/>
        </p:blipFill>
        <p:spPr>
          <a:xfrm>
            <a:off x="3908880" y="1973880"/>
            <a:ext cx="3771360" cy="3098520"/>
          </a:xfrm>
          <a:prstGeom prst="rect">
            <a:avLst/>
          </a:prstGeom>
          <a:ln w="12600">
            <a:noFill/>
          </a:ln>
        </p:spPr>
      </p:pic>
      <p:pic>
        <p:nvPicPr>
          <p:cNvPr id="328" name="image65.jpeg" descr=""/>
          <p:cNvPicPr/>
          <p:nvPr/>
        </p:nvPicPr>
        <p:blipFill>
          <a:blip r:embed="rId4"/>
          <a:stretch/>
        </p:blipFill>
        <p:spPr>
          <a:xfrm rot="5383800">
            <a:off x="6894000" y="2748600"/>
            <a:ext cx="3073680" cy="1560600"/>
          </a:xfrm>
          <a:prstGeom prst="rect">
            <a:avLst/>
          </a:prstGeom>
          <a:ln w="12600">
            <a:noFill/>
          </a:ln>
        </p:spPr>
      </p:pic>
      <p:pic>
        <p:nvPicPr>
          <p:cNvPr id="329" name="image73.jpeg" descr=""/>
          <p:cNvPicPr/>
          <p:nvPr/>
        </p:nvPicPr>
        <p:blipFill>
          <a:blip r:embed="rId5"/>
          <a:stretch/>
        </p:blipFill>
        <p:spPr>
          <a:xfrm>
            <a:off x="1762920" y="5875200"/>
            <a:ext cx="4902480" cy="2158920"/>
          </a:xfrm>
          <a:prstGeom prst="rect">
            <a:avLst/>
          </a:prstGeom>
          <a:ln w="12600">
            <a:noFill/>
          </a:ln>
        </p:spPr>
      </p:pic>
      <p:pic>
        <p:nvPicPr>
          <p:cNvPr id="330" name="image68.jpeg" descr=""/>
          <p:cNvPicPr/>
          <p:nvPr/>
        </p:nvPicPr>
        <p:blipFill>
          <a:blip r:embed="rId6"/>
          <a:stretch/>
        </p:blipFill>
        <p:spPr>
          <a:xfrm>
            <a:off x="7150320" y="5890680"/>
            <a:ext cx="4090680" cy="1022040"/>
          </a:xfrm>
          <a:prstGeom prst="rect">
            <a:avLst/>
          </a:prstGeom>
          <a:ln w="12600">
            <a:noFill/>
          </a:ln>
        </p:spPr>
      </p:pic>
      <p:pic>
        <p:nvPicPr>
          <p:cNvPr id="331" name="image69.png" descr=""/>
          <p:cNvPicPr/>
          <p:nvPr/>
        </p:nvPicPr>
        <p:blipFill>
          <a:blip r:embed="rId7"/>
          <a:stretch/>
        </p:blipFill>
        <p:spPr>
          <a:xfrm>
            <a:off x="7137360" y="6936480"/>
            <a:ext cx="4090680" cy="1226520"/>
          </a:xfrm>
          <a:prstGeom prst="rect">
            <a:avLst/>
          </a:prstGeom>
          <a:ln w="12600">
            <a:noFill/>
          </a:ln>
        </p:spPr>
      </p:pic>
      <p:pic>
        <p:nvPicPr>
          <p:cNvPr id="332" name="image64.jpeg" descr=""/>
          <p:cNvPicPr/>
          <p:nvPr/>
        </p:nvPicPr>
        <p:blipFill>
          <a:blip r:embed="rId8"/>
          <a:stretch/>
        </p:blipFill>
        <p:spPr>
          <a:xfrm>
            <a:off x="9205200" y="2015640"/>
            <a:ext cx="3655080" cy="3028320"/>
          </a:xfrm>
          <a:prstGeom prst="rect">
            <a:avLst/>
          </a:prstGeom>
          <a:ln w="12600">
            <a:noFill/>
          </a:ln>
        </p:spPr>
      </p:pic>
      <p:sp>
        <p:nvSpPr>
          <p:cNvPr id="333" name="CustomShape 6"/>
          <p:cNvSpPr/>
          <p:nvPr/>
        </p:nvSpPr>
        <p:spPr>
          <a:xfrm>
            <a:off x="8353440" y="5186160"/>
            <a:ext cx="2716200" cy="590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Orbital shaker mechanism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334" name="CustomShape 7"/>
          <p:cNvSpPr/>
          <p:nvPr/>
        </p:nvSpPr>
        <p:spPr>
          <a:xfrm>
            <a:off x="2359080" y="5309280"/>
            <a:ext cx="2716200" cy="331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Customized silicon vessel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335" name="CustomShape 8"/>
          <p:cNvSpPr/>
          <p:nvPr/>
        </p:nvSpPr>
        <p:spPr>
          <a:xfrm>
            <a:off x="2856240" y="8349120"/>
            <a:ext cx="2716200" cy="331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Optical density unit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336" name="CustomShape 9"/>
          <p:cNvSpPr/>
          <p:nvPr/>
        </p:nvSpPr>
        <p:spPr>
          <a:xfrm>
            <a:off x="7742880" y="8349120"/>
            <a:ext cx="3937320" cy="331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Exhaust air filter &amp; Flow Cell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337" name="CustomShape 10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Image" descr=""/>
          <p:cNvPicPr/>
          <p:nvPr/>
        </p:nvPicPr>
        <p:blipFill>
          <a:blip r:embed="rId1"/>
          <a:srcRect l="2104" t="0" r="2095" b="0"/>
          <a:stretch/>
        </p:blipFill>
        <p:spPr>
          <a:xfrm>
            <a:off x="764280" y="109080"/>
            <a:ext cx="1160640" cy="891360"/>
          </a:xfrm>
          <a:prstGeom prst="rect">
            <a:avLst/>
          </a:prstGeom>
          <a:ln w="12600">
            <a:noFill/>
          </a:ln>
        </p:spPr>
      </p:pic>
      <p:sp>
        <p:nvSpPr>
          <p:cNvPr id="341" name="CustomShape 3"/>
          <p:cNvSpPr/>
          <p:nvPr/>
        </p:nvSpPr>
        <p:spPr>
          <a:xfrm>
            <a:off x="760680" y="999000"/>
            <a:ext cx="1160640" cy="89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satOff val="24555"/>
              <a:lumOff val="22232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4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In progess satellite projects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2054160" y="1221840"/>
            <a:ext cx="709020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Exploring alternative PROTEIN PURIFICATION methods (Proof of concept)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44" name="Image" descr=""/>
          <p:cNvPicPr/>
          <p:nvPr/>
        </p:nvPicPr>
        <p:blipFill>
          <a:blip r:embed="rId2"/>
          <a:stretch/>
        </p:blipFill>
        <p:spPr>
          <a:xfrm>
            <a:off x="1453320" y="4192560"/>
            <a:ext cx="3004200" cy="2625840"/>
          </a:xfrm>
          <a:prstGeom prst="rect">
            <a:avLst/>
          </a:prstGeom>
          <a:ln w="12600">
            <a:noFill/>
          </a:ln>
        </p:spPr>
      </p:pic>
      <p:sp>
        <p:nvSpPr>
          <p:cNvPr id="345" name="CustomShape 6"/>
          <p:cNvSpPr/>
          <p:nvPr/>
        </p:nvSpPr>
        <p:spPr>
          <a:xfrm>
            <a:off x="6475320" y="7821720"/>
            <a:ext cx="5874120" cy="55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232323"/>
                </a:solidFill>
                <a:latin typeface="Open Sans"/>
                <a:ea typeface="Open Sans"/>
              </a:rPr>
              <a:t>Sirene </a:t>
            </a: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: NO MORE METAL, nanocellulose affinity media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(In collaboration with Imperial College London &amp; Nico Crudele)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346" name="IC14-func-strategy-both-pursue.png" descr=""/>
          <p:cNvPicPr/>
          <p:nvPr/>
        </p:nvPicPr>
        <p:blipFill>
          <a:blip r:embed="rId3"/>
          <a:stretch/>
        </p:blipFill>
        <p:spPr>
          <a:xfrm>
            <a:off x="5837040" y="2192400"/>
            <a:ext cx="3735720" cy="2801520"/>
          </a:xfrm>
          <a:prstGeom prst="rect">
            <a:avLst/>
          </a:prstGeom>
          <a:ln w="12600">
            <a:noFill/>
          </a:ln>
        </p:spPr>
      </p:pic>
      <p:sp>
        <p:nvSpPr>
          <p:cNvPr id="347" name="CustomShape 7"/>
          <p:cNvSpPr/>
          <p:nvPr/>
        </p:nvSpPr>
        <p:spPr>
          <a:xfrm>
            <a:off x="1280160" y="7260120"/>
            <a:ext cx="3350160" cy="78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Isolated crystalline bacterial nanocellulose from axenic culture (Glyxon Biolabs, 2020)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48" name="CustomShape 8"/>
          <p:cNvSpPr/>
          <p:nvPr/>
        </p:nvSpPr>
        <p:spPr>
          <a:xfrm>
            <a:off x="6456960" y="4876200"/>
            <a:ext cx="2496240" cy="78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Exploration on Cellulose Binding Module for affinity chromatography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49" name="CustomShape 9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mediacall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751680" y="573480"/>
            <a:ext cx="11702520" cy="547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SUMMARY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84840" y="1828800"/>
            <a:ext cx="12234600" cy="3580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Three new strains controlled by an optogenetic switch that synthesize SARS Cov2  detection reagents.  (2 DNApol, 1 Reverse transcriptase) 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Several versions of the rocker one 3D printed and one laser cut, and one CNC prototypes. (1 liter media)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Several dedicated PCB capable of integrating multiple sensors and actuating heat, rocking, pumps and LED lights.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Basic software to remotely control operating functions and adjustment of multiple variables  (temperature, pH, rocking, optical density and several peristaltic pumps)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Unit tested temperature control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Unit tested pH control</a:t>
            </a:r>
            <a:endParaRPr b="0" lang="en-US" sz="1740" spc="-1" strike="noStrike">
              <a:latin typeface="Arial"/>
            </a:endParaRPr>
          </a:p>
          <a:p>
            <a:pPr marL="341280" indent="-2548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40" spc="-49" strike="noStrike">
                <a:solidFill>
                  <a:srgbClr val="000000"/>
                </a:solidFill>
                <a:latin typeface="DIN Alternate"/>
                <a:ea typeface="DIN Alternate"/>
              </a:rPr>
              <a:t>Unit tested grow flow cell for measuring optical density (un-calibrated)</a:t>
            </a:r>
            <a:endParaRPr b="0" lang="en-US" sz="1740" spc="-1" strike="noStrike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1572840" y="6766560"/>
            <a:ext cx="12234600" cy="265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23360" indent="-31644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60" spc="-83" strike="noStrike">
                <a:solidFill>
                  <a:srgbClr val="000000"/>
                </a:solidFill>
                <a:latin typeface="DIN Alternate"/>
                <a:ea typeface="DIN Alternate"/>
              </a:rPr>
              <a:t>Full completion, assembly and integration of system</a:t>
            </a:r>
            <a:endParaRPr b="0" lang="en-US" sz="2160" spc="-1" strike="noStrike">
              <a:latin typeface="Arial"/>
            </a:endParaRPr>
          </a:p>
          <a:p>
            <a:pPr marL="423360" indent="-31644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60" spc="-83" strike="noStrike">
                <a:solidFill>
                  <a:srgbClr val="000000"/>
                </a:solidFill>
                <a:latin typeface="DIN Alternate"/>
                <a:ea typeface="DIN Alternate"/>
              </a:rPr>
              <a:t>Calibration of some sensors</a:t>
            </a:r>
            <a:endParaRPr b="0" lang="en-US" sz="2160" spc="-1" strike="noStrike">
              <a:latin typeface="Arial"/>
            </a:endParaRPr>
          </a:p>
          <a:p>
            <a:pPr marL="397080" indent="-29016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60" spc="-83" strike="noStrike">
                <a:solidFill>
                  <a:srgbClr val="000000"/>
                </a:solidFill>
                <a:latin typeface="DIN Alternate"/>
                <a:ea typeface="DIN Alternate"/>
              </a:rPr>
              <a:t>Finalized Optional sub-projects (Dissolved Oxygen monitoring)</a:t>
            </a:r>
            <a:br/>
            <a:r>
              <a:rPr b="0" lang="en-US" sz="3530" spc="-92" strike="noStrike">
                <a:solidFill>
                  <a:srgbClr val="000000"/>
                </a:solidFill>
                <a:latin typeface="DIN Alternate"/>
                <a:ea typeface="DIN Alternate"/>
              </a:rPr>
              <a:t> </a:t>
            </a:r>
            <a:endParaRPr b="0" lang="en-US" sz="3530" spc="-1" strike="noStrike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650880" y="5488560"/>
            <a:ext cx="11702520" cy="547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IN PROGRESS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3749040" y="14040"/>
            <a:ext cx="4712760" cy="106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55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Thank you!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1560240" y="8668080"/>
            <a:ext cx="635400" cy="31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7" name="free-genes.png" descr=""/>
          <p:cNvPicPr/>
          <p:nvPr/>
        </p:nvPicPr>
        <p:blipFill>
          <a:blip r:embed="rId1"/>
          <a:stretch/>
        </p:blipFill>
        <p:spPr>
          <a:xfrm>
            <a:off x="8658360" y="7545240"/>
            <a:ext cx="942840" cy="958680"/>
          </a:xfrm>
          <a:prstGeom prst="rect">
            <a:avLst/>
          </a:prstGeom>
          <a:ln w="12600">
            <a:noFill/>
          </a:ln>
        </p:spPr>
      </p:pic>
      <p:pic>
        <p:nvPicPr>
          <p:cNvPr id="358" name="Screen Shot 2020-09-25 at 4.08.19 PM.png" descr=""/>
          <p:cNvPicPr/>
          <p:nvPr/>
        </p:nvPicPr>
        <p:blipFill>
          <a:blip r:embed="rId2"/>
          <a:stretch/>
        </p:blipFill>
        <p:spPr>
          <a:xfrm>
            <a:off x="5826960" y="2694600"/>
            <a:ext cx="1933920" cy="1189800"/>
          </a:xfrm>
          <a:prstGeom prst="rect">
            <a:avLst/>
          </a:prstGeom>
          <a:ln w="12600">
            <a:noFill/>
          </a:ln>
        </p:spPr>
      </p:pic>
      <p:sp>
        <p:nvSpPr>
          <p:cNvPr id="359" name="CustomShape 3"/>
          <p:cNvSpPr/>
          <p:nvPr/>
        </p:nvSpPr>
        <p:spPr>
          <a:xfrm>
            <a:off x="5503680" y="6969960"/>
            <a:ext cx="2817360" cy="61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Special acknowledgment to 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5243400" y="4265280"/>
            <a:ext cx="2880720" cy="2048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882b"/>
                </a:solidFill>
                <a:latin typeface="Open Sans"/>
                <a:ea typeface="Open Sans"/>
              </a:rPr>
              <a:t>Adrian Filips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Alexander (Sasha) Yakovlev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Nicolas Crudele 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Adrian Jones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Vladyslav Boyko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Therese Schachner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Charlotte Vanhoutte 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61" name="Screen Shot 2020-03-26 at 7.17.03 PM.png" descr=""/>
          <p:cNvPicPr/>
          <p:nvPr/>
        </p:nvPicPr>
        <p:blipFill>
          <a:blip r:embed="rId3"/>
          <a:stretch/>
        </p:blipFill>
        <p:spPr>
          <a:xfrm>
            <a:off x="685800" y="2792880"/>
            <a:ext cx="4204440" cy="993240"/>
          </a:xfrm>
          <a:prstGeom prst="rect">
            <a:avLst/>
          </a:prstGeom>
          <a:ln w="12600"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22680" y="4384800"/>
            <a:ext cx="4134960" cy="1075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882b"/>
                </a:solidFill>
                <a:latin typeface="Open Sans"/>
                <a:ea typeface="Open Sans"/>
              </a:rPr>
              <a:t>David J. Castillo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Daniel Zepeda (logistics)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Giulio Zappa (</a:t>
            </a:r>
            <a:r>
              <a:rPr b="1" lang="en-US" sz="1200" spc="-1" strike="noStrike">
                <a:solidFill>
                  <a:srgbClr val="232323"/>
                </a:solidFill>
                <a:latin typeface="Open Sans"/>
                <a:ea typeface="Open Sans"/>
              </a:rPr>
              <a:t>Università statale di Milano, Italy</a:t>
            </a: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)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232323"/>
                </a:solidFill>
                <a:latin typeface="Open Sans"/>
                <a:ea typeface="Open Sans"/>
              </a:rPr>
              <a:t>Tom Bishop (UC Davis)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63" name="cropped-Untitled-2-1.png" descr=""/>
          <p:cNvPicPr/>
          <p:nvPr/>
        </p:nvPicPr>
        <p:blipFill>
          <a:blip r:embed="rId4"/>
          <a:stretch/>
        </p:blipFill>
        <p:spPr>
          <a:xfrm>
            <a:off x="9646200" y="2437920"/>
            <a:ext cx="1483200" cy="1483200"/>
          </a:xfrm>
          <a:prstGeom prst="rect">
            <a:avLst/>
          </a:prstGeom>
          <a:ln w="12600">
            <a:noFill/>
          </a:ln>
        </p:spPr>
      </p:pic>
      <p:pic>
        <p:nvPicPr>
          <p:cNvPr id="364" name="Screen Shot 2020-09-25 at 6.53.58 PM.png" descr=""/>
          <p:cNvPicPr/>
          <p:nvPr/>
        </p:nvPicPr>
        <p:blipFill>
          <a:blip r:embed="rId5"/>
          <a:stretch/>
        </p:blipFill>
        <p:spPr>
          <a:xfrm>
            <a:off x="9595800" y="3741120"/>
            <a:ext cx="1583640" cy="284040"/>
          </a:xfrm>
          <a:prstGeom prst="rect">
            <a:avLst/>
          </a:prstGeom>
          <a:ln w="12600">
            <a:noFill/>
          </a:ln>
        </p:spPr>
      </p:pic>
      <p:sp>
        <p:nvSpPr>
          <p:cNvPr id="365" name="CustomShape 6"/>
          <p:cNvSpPr/>
          <p:nvPr/>
        </p:nvSpPr>
        <p:spPr>
          <a:xfrm>
            <a:off x="9745200" y="4140000"/>
            <a:ext cx="1284840" cy="345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882b"/>
                </a:solidFill>
                <a:latin typeface="Open Sans"/>
                <a:ea typeface="Open Sans"/>
              </a:rPr>
              <a:t>Alex Klenov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66" name="logo.jpg" descr=""/>
          <p:cNvPicPr/>
          <p:nvPr/>
        </p:nvPicPr>
        <p:blipFill>
          <a:blip r:embed="rId6"/>
          <a:stretch/>
        </p:blipFill>
        <p:spPr>
          <a:xfrm>
            <a:off x="5396040" y="7697880"/>
            <a:ext cx="2376360" cy="623160"/>
          </a:xfrm>
          <a:prstGeom prst="rect">
            <a:avLst/>
          </a:prstGeom>
          <a:ln w="12600">
            <a:noFill/>
          </a:ln>
        </p:spPr>
      </p:pic>
      <p:sp>
        <p:nvSpPr>
          <p:cNvPr id="367" name="CustomShape 7"/>
          <p:cNvSpPr/>
          <p:nvPr/>
        </p:nvSpPr>
        <p:spPr>
          <a:xfrm>
            <a:off x="5669280" y="8229600"/>
            <a:ext cx="1737360" cy="31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Jenny Molloy Lab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8" name="CustomShape 8"/>
          <p:cNvSpPr/>
          <p:nvPr/>
        </p:nvSpPr>
        <p:spPr>
          <a:xfrm>
            <a:off x="2651760" y="8871120"/>
            <a:ext cx="8892000" cy="63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66b3"/>
                </a:solidFill>
                <a:latin typeface="Arial"/>
                <a:ea typeface="DIN Alternate"/>
              </a:rPr>
              <a:t>http://specyal.com/diybio/bioreactor.html</a:t>
            </a:r>
            <a:endParaRPr b="0" lang="en-US" sz="3200" spc="-1" strike="noStrike">
              <a:solidFill>
                <a:srgbClr val="0066b3"/>
              </a:solidFill>
              <a:latin typeface="Arial"/>
            </a:endParaRPr>
          </a:p>
        </p:txBody>
      </p:sp>
      <p:pic>
        <p:nvPicPr>
          <p:cNvPr id="369" name="Image" descr=""/>
          <p:cNvPicPr/>
          <p:nvPr/>
        </p:nvPicPr>
        <p:blipFill>
          <a:blip r:embed="rId7"/>
          <a:stretch/>
        </p:blipFill>
        <p:spPr>
          <a:xfrm>
            <a:off x="4172760" y="1017000"/>
            <a:ext cx="2131920" cy="898200"/>
          </a:xfrm>
          <a:prstGeom prst="rect">
            <a:avLst/>
          </a:prstGeom>
          <a:ln w="12600">
            <a:noFill/>
          </a:ln>
        </p:spPr>
      </p:pic>
      <p:sp>
        <p:nvSpPr>
          <p:cNvPr id="370" name="CustomShape 9"/>
          <p:cNvSpPr/>
          <p:nvPr/>
        </p:nvSpPr>
        <p:spPr>
          <a:xfrm>
            <a:off x="2606760" y="1490760"/>
            <a:ext cx="2996280" cy="78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4500" spc="-1" strike="noStrike">
                <a:solidFill>
                  <a:srgbClr val="a6aaa9"/>
                </a:solidFill>
                <a:latin typeface="DIN Alternate"/>
                <a:ea typeface="DIN Alternate"/>
              </a:rPr>
              <a:t>SynBiosys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371" name="CustomShape 10"/>
          <p:cNvSpPr/>
          <p:nvPr/>
        </p:nvSpPr>
        <p:spPr>
          <a:xfrm>
            <a:off x="3375720" y="2141640"/>
            <a:ext cx="2745000" cy="31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ec5c57"/>
                </a:solidFill>
                <a:latin typeface="Helvetica Light"/>
                <a:ea typeface="Helvetica Light"/>
              </a:rPr>
              <a:t>Synthetic Biosystems Global Hub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2" name="CustomShape 11"/>
          <p:cNvSpPr/>
          <p:nvPr/>
        </p:nvSpPr>
        <p:spPr>
          <a:xfrm>
            <a:off x="5632560" y="1650600"/>
            <a:ext cx="963360" cy="466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ec714b"/>
                </a:solidFill>
                <a:latin typeface="Diwan Kufi"/>
                <a:ea typeface="Diwan Kufi"/>
              </a:rPr>
              <a:t>SBGH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73" name="image8.png" descr=""/>
          <p:cNvPicPr/>
          <p:nvPr/>
        </p:nvPicPr>
        <p:blipFill>
          <a:blip r:embed="rId8"/>
          <a:stretch/>
        </p:blipFill>
        <p:spPr>
          <a:xfrm>
            <a:off x="748080" y="7437600"/>
            <a:ext cx="2259720" cy="1114920"/>
          </a:xfrm>
          <a:prstGeom prst="rect">
            <a:avLst/>
          </a:prstGeom>
          <a:ln w="12600">
            <a:noFill/>
          </a:ln>
        </p:spPr>
      </p:pic>
      <p:sp>
        <p:nvSpPr>
          <p:cNvPr id="374" name="CustomShape 12"/>
          <p:cNvSpPr/>
          <p:nvPr/>
        </p:nvSpPr>
        <p:spPr>
          <a:xfrm>
            <a:off x="4863960" y="6489720"/>
            <a:ext cx="3860640" cy="45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en-US" sz="2300" spc="-1" strike="noStrike">
                <a:solidFill>
                  <a:srgbClr val="c82506"/>
                </a:solidFill>
                <a:latin typeface="DIN Condensed"/>
                <a:ea typeface="DIN Condensed"/>
              </a:rPr>
              <a:t>and many more </a:t>
            </a:r>
            <a:r>
              <a:rPr b="0" lang="en-US" sz="2300" spc="-1" strike="noStrike">
                <a:solidFill>
                  <a:srgbClr val="ce181e"/>
                </a:solidFill>
                <a:latin typeface="DIN Condensed"/>
                <a:ea typeface="DIN Condensed"/>
              </a:rPr>
              <a:t>volunteers…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375" name="CustomShape 13"/>
          <p:cNvSpPr/>
          <p:nvPr/>
        </p:nvSpPr>
        <p:spPr>
          <a:xfrm>
            <a:off x="4615560" y="2964960"/>
            <a:ext cx="36900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8603280" y="2964960"/>
            <a:ext cx="36900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77" name="CustomShape 15"/>
          <p:cNvSpPr/>
          <p:nvPr/>
        </p:nvSpPr>
        <p:spPr>
          <a:xfrm>
            <a:off x="11602080" y="309960"/>
            <a:ext cx="8643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A/D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78" name="Image" descr=""/>
          <p:cNvPicPr/>
          <p:nvPr/>
        </p:nvPicPr>
        <p:blipFill>
          <a:blip r:embed="rId9"/>
          <a:stretch/>
        </p:blipFill>
        <p:spPr>
          <a:xfrm>
            <a:off x="8772120" y="4754880"/>
            <a:ext cx="2756880" cy="3108960"/>
          </a:xfrm>
          <a:prstGeom prst="rect">
            <a:avLst/>
          </a:prstGeom>
          <a:ln w="12600">
            <a:noFill/>
          </a:ln>
        </p:spPr>
      </p:pic>
      <p:sp>
        <p:nvSpPr>
          <p:cNvPr id="379" name="CustomShape 16"/>
          <p:cNvSpPr/>
          <p:nvPr/>
        </p:nvSpPr>
        <p:spPr>
          <a:xfrm>
            <a:off x="8595360" y="6337080"/>
            <a:ext cx="1155240" cy="37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232323"/>
                </a:solidFill>
                <a:latin typeface="Open Sans"/>
                <a:ea typeface="Open Sans"/>
              </a:rPr>
              <a:t>Glyxon Biolabs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232323"/>
                </a:solidFill>
                <a:latin typeface="Open Sans"/>
                <a:ea typeface="Open Sans"/>
              </a:rPr>
              <a:t>CDMX, Mexico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0" name="CustomShape 17"/>
          <p:cNvSpPr/>
          <p:nvPr/>
        </p:nvSpPr>
        <p:spPr>
          <a:xfrm>
            <a:off x="10890360" y="5265720"/>
            <a:ext cx="1455120" cy="22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232323"/>
                </a:solidFill>
                <a:latin typeface="Open Sans"/>
                <a:ea typeface="Open Sans"/>
              </a:rPr>
              <a:t>Ottawa Bio Science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1" name="CustomShape 18"/>
          <p:cNvSpPr/>
          <p:nvPr/>
        </p:nvSpPr>
        <p:spPr>
          <a:xfrm>
            <a:off x="10867680" y="5513400"/>
            <a:ext cx="1842480" cy="37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232323"/>
                </a:solidFill>
                <a:latin typeface="Open Sans"/>
                <a:ea typeface="Open Sans"/>
              </a:rPr>
              <a:t>Pipette Jockey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232323"/>
                </a:solidFill>
                <a:latin typeface="Open Sans"/>
                <a:ea typeface="Open Sans"/>
              </a:rPr>
              <a:t>Toronto 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82" name="Image" descr=""/>
          <p:cNvPicPr/>
          <p:nvPr/>
        </p:nvPicPr>
        <p:blipFill>
          <a:blip r:embed="rId10"/>
          <a:stretch/>
        </p:blipFill>
        <p:spPr>
          <a:xfrm>
            <a:off x="9284400" y="6152400"/>
            <a:ext cx="402120" cy="73440"/>
          </a:xfrm>
          <a:prstGeom prst="rect">
            <a:avLst/>
          </a:prstGeom>
          <a:ln w="12600">
            <a:noFill/>
          </a:ln>
        </p:spPr>
      </p:pic>
      <p:pic>
        <p:nvPicPr>
          <p:cNvPr id="383" name="Image" descr=""/>
          <p:cNvPicPr/>
          <p:nvPr/>
        </p:nvPicPr>
        <p:blipFill>
          <a:blip r:embed="rId11"/>
          <a:stretch/>
        </p:blipFill>
        <p:spPr>
          <a:xfrm>
            <a:off x="10384920" y="5369760"/>
            <a:ext cx="402120" cy="163080"/>
          </a:xfrm>
          <a:prstGeom prst="rect">
            <a:avLst/>
          </a:prstGeom>
          <a:ln w="12600">
            <a:noFill/>
          </a:ln>
        </p:spPr>
      </p:pic>
      <p:pic>
        <p:nvPicPr>
          <p:cNvPr id="384" name="Image" descr=""/>
          <p:cNvPicPr/>
          <p:nvPr/>
        </p:nvPicPr>
        <p:blipFill>
          <a:blip r:embed="rId12"/>
          <a:stretch/>
        </p:blipFill>
        <p:spPr>
          <a:xfrm>
            <a:off x="10300320" y="5544000"/>
            <a:ext cx="611640" cy="20412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nodeType="mainSeq">
                <p:childTnLst>
                  <p:par>
                    <p:cTn id="42" fill="freeze">
                      <p:stCondLst>
                        <p:cond delay="0"/>
                      </p:stCondLst>
                      <p:childTnLst>
                        <p:par>
                          <p:cTn id="43" fill="freeze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logo.png" descr=""/>
          <p:cNvPicPr/>
          <p:nvPr/>
        </p:nvPicPr>
        <p:blipFill>
          <a:blip r:embed="rId1"/>
          <a:stretch/>
        </p:blipFill>
        <p:spPr>
          <a:xfrm>
            <a:off x="15723000" y="632160"/>
            <a:ext cx="545400" cy="676440"/>
          </a:xfrm>
          <a:prstGeom prst="rect">
            <a:avLst/>
          </a:prstGeom>
          <a:ln w="1260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575036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logo.png" descr=""/>
          <p:cNvPicPr/>
          <p:nvPr/>
        </p:nvPicPr>
        <p:blipFill>
          <a:blip r:embed="rId2"/>
          <a:stretch/>
        </p:blipFill>
        <p:spPr>
          <a:xfrm>
            <a:off x="15723000" y="632160"/>
            <a:ext cx="545400" cy="676440"/>
          </a:xfrm>
          <a:prstGeom prst="rect">
            <a:avLst/>
          </a:prstGeom>
          <a:ln w="1260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3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782280" y="526680"/>
            <a:ext cx="11058840" cy="952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What is a Bioreactor? &amp; Why do you need it?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5" name="suspension-cell-culture-platforms-min.png" descr=""/>
          <p:cNvPicPr/>
          <p:nvPr/>
        </p:nvPicPr>
        <p:blipFill>
          <a:blip r:embed="rId3"/>
          <a:stretch/>
        </p:blipFill>
        <p:spPr>
          <a:xfrm>
            <a:off x="1377360" y="1674720"/>
            <a:ext cx="10249200" cy="4044240"/>
          </a:xfrm>
          <a:prstGeom prst="rect">
            <a:avLst/>
          </a:prstGeom>
          <a:ln w="12600">
            <a:noFill/>
          </a:ln>
        </p:spPr>
      </p:pic>
      <p:sp>
        <p:nvSpPr>
          <p:cNvPr id="106" name="CustomShape 5"/>
          <p:cNvSpPr/>
          <p:nvPr/>
        </p:nvSpPr>
        <p:spPr>
          <a:xfrm>
            <a:off x="-2706480" y="6022800"/>
            <a:ext cx="18594720" cy="1212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9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A Bioreactor is a “vessel” that can isolate and control the environmental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conditions to optimize and manipulate  the growth and metabolism of cells and tissues.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Basically a controlled environment growth chamber or a flask on steroids!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ine 1"/>
          <p:cNvSpPr/>
          <p:nvPr/>
        </p:nvSpPr>
        <p:spPr>
          <a:xfrm>
            <a:off x="2719440" y="566640"/>
            <a:ext cx="1270080" cy="126972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Long term implications of a DIY Bioreactor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86" name="vial-hhai-1.png" descr=""/>
          <p:cNvPicPr/>
          <p:nvPr/>
        </p:nvPicPr>
        <p:blipFill>
          <a:blip r:embed="rId1"/>
          <a:stretch/>
        </p:blipFill>
        <p:spPr>
          <a:xfrm>
            <a:off x="8667360" y="3068280"/>
            <a:ext cx="1789920" cy="1118520"/>
          </a:xfrm>
          <a:prstGeom prst="rect">
            <a:avLst/>
          </a:prstGeom>
          <a:ln w="12600">
            <a:noFill/>
          </a:ln>
        </p:spPr>
      </p:pic>
      <p:pic>
        <p:nvPicPr>
          <p:cNvPr id="387" name="image54.jpeg" descr=""/>
          <p:cNvPicPr/>
          <p:nvPr/>
        </p:nvPicPr>
        <p:blipFill>
          <a:blip r:embed="rId2"/>
          <a:stretch/>
        </p:blipFill>
        <p:spPr>
          <a:xfrm>
            <a:off x="160200" y="2954880"/>
            <a:ext cx="2633760" cy="2370240"/>
          </a:xfrm>
          <a:prstGeom prst="rect">
            <a:avLst/>
          </a:prstGeom>
          <a:ln w="12600">
            <a:noFill/>
          </a:ln>
        </p:spPr>
      </p:pic>
      <p:pic>
        <p:nvPicPr>
          <p:cNvPr id="388" name="Design-of-the-expression-plasmids-As-shown-in-Panel-A-the-pGM-HaHb-plasmid-system.png" descr=""/>
          <p:cNvPicPr/>
          <p:nvPr/>
        </p:nvPicPr>
        <p:blipFill>
          <a:blip r:embed="rId3"/>
          <a:stretch/>
        </p:blipFill>
        <p:spPr>
          <a:xfrm>
            <a:off x="7902720" y="7408800"/>
            <a:ext cx="2633760" cy="1164600"/>
          </a:xfrm>
          <a:prstGeom prst="rect">
            <a:avLst/>
          </a:prstGeom>
          <a:ln w="12600">
            <a:noFill/>
          </a:ln>
        </p:spPr>
      </p:pic>
      <p:pic>
        <p:nvPicPr>
          <p:cNvPr id="389" name="Co-crystal-structures-of-specific-restriction-enzyme-DNA-complexes-determined-between.png" descr=""/>
          <p:cNvPicPr/>
          <p:nvPr/>
        </p:nvPicPr>
        <p:blipFill>
          <a:blip r:embed="rId4"/>
          <a:stretch/>
        </p:blipFill>
        <p:spPr>
          <a:xfrm>
            <a:off x="7922160" y="4461840"/>
            <a:ext cx="2920680" cy="2671920"/>
          </a:xfrm>
          <a:prstGeom prst="rect">
            <a:avLst/>
          </a:prstGeom>
          <a:ln w="12600">
            <a:noFill/>
          </a:ln>
        </p:spPr>
      </p:pic>
      <p:pic>
        <p:nvPicPr>
          <p:cNvPr id="390" name="CultureFlask_AdobeStock_3732671772_72DPI_Small.jpeg" descr=""/>
          <p:cNvPicPr/>
          <p:nvPr/>
        </p:nvPicPr>
        <p:blipFill>
          <a:blip r:embed="rId5"/>
          <a:stretch/>
        </p:blipFill>
        <p:spPr>
          <a:xfrm>
            <a:off x="8065800" y="1184040"/>
            <a:ext cx="2633760" cy="1755000"/>
          </a:xfrm>
          <a:prstGeom prst="rect">
            <a:avLst/>
          </a:prstGeom>
          <a:ln w="12600"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3082320" y="3488760"/>
            <a:ext cx="4629960" cy="71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Insitu </a:t>
            </a: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production of molecular reagents,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tissues, biomaterials 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4184640" y="2688840"/>
            <a:ext cx="242496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The Here and now,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10770120" y="2557080"/>
            <a:ext cx="187776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Tissue cultures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11108880" y="4817880"/>
            <a:ext cx="1530360" cy="71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Modification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enzymes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5" name="CustomShape 6"/>
          <p:cNvSpPr/>
          <p:nvPr/>
        </p:nvSpPr>
        <p:spPr>
          <a:xfrm>
            <a:off x="11397600" y="7383240"/>
            <a:ext cx="95256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Vectors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6" name="CustomShape 7"/>
          <p:cNvSpPr/>
          <p:nvPr/>
        </p:nvSpPr>
        <p:spPr>
          <a:xfrm>
            <a:off x="3177720" y="4251600"/>
            <a:ext cx="4133520" cy="1249560"/>
          </a:xfrm>
          <a:prstGeom prst="rightArrow">
            <a:avLst>
              <a:gd name="adj1" fmla="val 52238"/>
              <a:gd name="adj2" fmla="val 21201"/>
            </a:avLst>
          </a:prstGeom>
          <a:solidFill>
            <a:srgbClr val="a6aaa9">
              <a:alpha val="3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8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98" name="CustomShape 9"/>
          <p:cNvSpPr/>
          <p:nvPr/>
        </p:nvSpPr>
        <p:spPr>
          <a:xfrm>
            <a:off x="2559240" y="6099480"/>
            <a:ext cx="4989600" cy="71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This could overcome geographical barriers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and limited or expensive supply chains. 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" descr=""/>
          <p:cNvPicPr/>
          <p:nvPr/>
        </p:nvPicPr>
        <p:blipFill>
          <a:blip r:embed="rId1"/>
          <a:stretch/>
        </p:blipFill>
        <p:spPr>
          <a:xfrm rot="16243200">
            <a:off x="4079520" y="2133360"/>
            <a:ext cx="1108440" cy="4986000"/>
          </a:xfrm>
          <a:prstGeom prst="rect">
            <a:avLst/>
          </a:prstGeom>
          <a:ln w="12600">
            <a:noFill/>
          </a:ln>
        </p:spPr>
      </p:pic>
      <p:pic>
        <p:nvPicPr>
          <p:cNvPr id="400" name="Image" descr=""/>
          <p:cNvPicPr/>
          <p:nvPr/>
        </p:nvPicPr>
        <p:blipFill>
          <a:blip r:embed="rId2"/>
          <a:stretch/>
        </p:blipFill>
        <p:spPr>
          <a:xfrm rot="16200000">
            <a:off x="2685960" y="2718360"/>
            <a:ext cx="1602000" cy="5825160"/>
          </a:xfrm>
          <a:prstGeom prst="rect">
            <a:avLst/>
          </a:prstGeom>
          <a:ln w="12600">
            <a:noFill/>
          </a:ln>
        </p:spPr>
      </p:pic>
      <p:pic>
        <p:nvPicPr>
          <p:cNvPr id="401" name="Image" descr=""/>
          <p:cNvPicPr/>
          <p:nvPr/>
        </p:nvPicPr>
        <p:blipFill>
          <a:blip r:embed="rId3"/>
          <a:stretch/>
        </p:blipFill>
        <p:spPr>
          <a:xfrm rot="16200000">
            <a:off x="3038040" y="317520"/>
            <a:ext cx="1266120" cy="5424480"/>
          </a:xfrm>
          <a:prstGeom prst="rect">
            <a:avLst/>
          </a:prstGeom>
          <a:ln w="12600">
            <a:noFill/>
          </a:ln>
        </p:spPr>
      </p:pic>
      <p:sp>
        <p:nvSpPr>
          <p:cNvPr id="402" name="Line 1"/>
          <p:cNvSpPr/>
          <p:nvPr/>
        </p:nvSpPr>
        <p:spPr>
          <a:xfrm>
            <a:off x="1982880" y="5918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Long term implications of a DIY Bioreactor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03" name="image54.jpeg" descr=""/>
          <p:cNvPicPr/>
          <p:nvPr/>
        </p:nvPicPr>
        <p:blipFill>
          <a:blip r:embed="rId4"/>
          <a:stretch/>
        </p:blipFill>
        <p:spPr>
          <a:xfrm>
            <a:off x="261720" y="3192120"/>
            <a:ext cx="2633760" cy="2370240"/>
          </a:xfrm>
          <a:prstGeom prst="rect">
            <a:avLst/>
          </a:prstGeom>
          <a:ln w="12600">
            <a:noFill/>
          </a:ln>
        </p:spPr>
      </p:pic>
      <p:pic>
        <p:nvPicPr>
          <p:cNvPr id="404" name="Unknown.jpeg" descr=""/>
          <p:cNvPicPr/>
          <p:nvPr/>
        </p:nvPicPr>
        <p:blipFill>
          <a:blip r:embed="rId5"/>
          <a:stretch/>
        </p:blipFill>
        <p:spPr>
          <a:xfrm>
            <a:off x="8713800" y="1742400"/>
            <a:ext cx="2932920" cy="1641960"/>
          </a:xfrm>
          <a:prstGeom prst="rect">
            <a:avLst/>
          </a:prstGeom>
          <a:ln w="12600">
            <a:noFill/>
          </a:ln>
        </p:spPr>
      </p:pic>
      <p:pic>
        <p:nvPicPr>
          <p:cNvPr id="405" name="2016_Amy_Karle_REGENERATIVE_RELIQUARY_047_hand_design_microlattice_3d_printed_in_trabecular_structure_out_of_biofriendly_hydrogel_for_stem_cell_culture_in_bioreactor_2016_4_hand_implant_design_bone_graft_pegda_scaffold_photo_by_charlie_nordstrom.jpg" descr=""/>
          <p:cNvPicPr/>
          <p:nvPr/>
        </p:nvPicPr>
        <p:blipFill>
          <a:blip r:embed="rId6"/>
          <a:stretch/>
        </p:blipFill>
        <p:spPr>
          <a:xfrm>
            <a:off x="8713800" y="3387600"/>
            <a:ext cx="2932920" cy="1649520"/>
          </a:xfrm>
          <a:prstGeom prst="rect">
            <a:avLst/>
          </a:prstGeom>
          <a:ln w="12600">
            <a:noFill/>
          </a:ln>
        </p:spPr>
      </p:pic>
      <p:pic>
        <p:nvPicPr>
          <p:cNvPr id="406" name="1996-artificial-womb-japan.jpg" descr=""/>
          <p:cNvPicPr/>
          <p:nvPr/>
        </p:nvPicPr>
        <p:blipFill>
          <a:blip r:embed="rId7"/>
          <a:stretch/>
        </p:blipFill>
        <p:spPr>
          <a:xfrm>
            <a:off x="8713800" y="6888960"/>
            <a:ext cx="2932920" cy="1804320"/>
          </a:xfrm>
          <a:prstGeom prst="rect">
            <a:avLst/>
          </a:prstGeom>
          <a:ln w="12600">
            <a:noFill/>
          </a:ln>
        </p:spPr>
      </p:pic>
      <p:pic>
        <p:nvPicPr>
          <p:cNvPr id="407" name="organs-on-chips-applications-challenges-and-the-future-288031.jpg" descr=""/>
          <p:cNvPicPr/>
          <p:nvPr/>
        </p:nvPicPr>
        <p:blipFill>
          <a:blip r:embed="rId8"/>
          <a:stretch/>
        </p:blipFill>
        <p:spPr>
          <a:xfrm>
            <a:off x="8719920" y="5141880"/>
            <a:ext cx="2920680" cy="1642320"/>
          </a:xfrm>
          <a:prstGeom prst="rect">
            <a:avLst/>
          </a:prstGeom>
          <a:ln w="12600"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4529520" y="1933560"/>
            <a:ext cx="414864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Biofabrication 3D printing of organs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949200" y="3338280"/>
            <a:ext cx="4470120" cy="71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Biosynthesis of biocompatible scaffold 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(polymers, bioplastics, etc)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>
            <a:off x="7188840" y="5738400"/>
            <a:ext cx="127872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Organoids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1" name="CustomShape 5"/>
          <p:cNvSpPr/>
          <p:nvPr/>
        </p:nvSpPr>
        <p:spPr>
          <a:xfrm>
            <a:off x="6721920" y="7588440"/>
            <a:ext cx="174204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Artificial womb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2" name="CustomShape 6"/>
          <p:cNvSpPr/>
          <p:nvPr/>
        </p:nvSpPr>
        <p:spPr>
          <a:xfrm>
            <a:off x="126000" y="6039360"/>
            <a:ext cx="2904840" cy="71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Bioreactor as 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Facilitator or accelerator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3" name="CustomShape 7"/>
          <p:cNvSpPr/>
          <p:nvPr/>
        </p:nvSpPr>
        <p:spPr>
          <a:xfrm>
            <a:off x="299880" y="1426320"/>
            <a:ext cx="339552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The  following next years…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4" name="CustomShape 8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"/>
          <p:cNvSpPr/>
          <p:nvPr/>
        </p:nvSpPr>
        <p:spPr>
          <a:xfrm>
            <a:off x="1188720" y="264600"/>
            <a:ext cx="10446840" cy="832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Bioreactors have been a quintessential in biology since the dawn of times</a:t>
            </a:r>
            <a:br/>
            <a:r>
              <a:rPr b="0" lang="en-US" sz="25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and evolved in the present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1532520" y="1184760"/>
            <a:ext cx="9939240" cy="682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Bioreactors can be anything from an old Greek wine crater to a  microfluidic chip or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Hectolitre industrial setup.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-1273320" y="5364360"/>
            <a:ext cx="3045240" cy="107640"/>
          </a:xfrm>
          <a:prstGeom prst="rect">
            <a:avLst/>
          </a:prstGeom>
          <a:solidFill>
            <a:srgbClr val="00cba1"/>
          </a:solidFill>
          <a:ln w="12600">
            <a:solidFill>
              <a:srgbClr val="00cba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6"/>
          <p:cNvSpPr/>
          <p:nvPr/>
        </p:nvSpPr>
        <p:spPr>
          <a:xfrm>
            <a:off x="1786320" y="5364360"/>
            <a:ext cx="4152240" cy="107640"/>
          </a:xfrm>
          <a:prstGeom prst="rect">
            <a:avLst/>
          </a:prstGeom>
          <a:solidFill>
            <a:srgbClr val="8cd4c4"/>
          </a:solidFill>
          <a:ln w="12600">
            <a:solidFill>
              <a:srgbClr val="8cd4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7"/>
          <p:cNvSpPr/>
          <p:nvPr/>
        </p:nvSpPr>
        <p:spPr>
          <a:xfrm>
            <a:off x="5952960" y="5364360"/>
            <a:ext cx="5300640" cy="107640"/>
          </a:xfrm>
          <a:prstGeom prst="rect">
            <a:avLst/>
          </a:prstGeom>
          <a:solidFill>
            <a:srgbClr val="42a3e8"/>
          </a:solidFill>
          <a:ln w="12600">
            <a:solidFill>
              <a:srgbClr val="42a3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8"/>
          <p:cNvSpPr/>
          <p:nvPr/>
        </p:nvSpPr>
        <p:spPr>
          <a:xfrm>
            <a:off x="11270880" y="5364360"/>
            <a:ext cx="5589360" cy="107640"/>
          </a:xfrm>
          <a:prstGeom prst="rect">
            <a:avLst/>
          </a:prstGeom>
          <a:solidFill>
            <a:srgbClr val="9cb2cb"/>
          </a:solidFill>
          <a:ln w="12600">
            <a:solidFill>
              <a:srgbClr val="9cb2c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9"/>
          <p:cNvSpPr/>
          <p:nvPr/>
        </p:nvSpPr>
        <p:spPr>
          <a:xfrm flipH="1" rot="10800000">
            <a:off x="16256880" y="10801080"/>
            <a:ext cx="4149000" cy="246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39"/>
                </a:moveTo>
                <a:lnTo>
                  <a:pt x="0" y="19647"/>
                </a:lnTo>
                <a:lnTo>
                  <a:pt x="3450" y="19647"/>
                </a:lnTo>
                <a:lnTo>
                  <a:pt x="4610" y="21600"/>
                </a:lnTo>
                <a:lnTo>
                  <a:pt x="5728" y="19718"/>
                </a:lnTo>
                <a:lnTo>
                  <a:pt x="21600" y="19718"/>
                </a:lnTo>
                <a:lnTo>
                  <a:pt x="21600" y="0"/>
                </a:lnTo>
                <a:lnTo>
                  <a:pt x="0" y="139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  <a:effectLst>
            <a:outerShdw algn="b" blurRad="25400" dir="16800000" dist="2540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7" name="CustomShape 10"/>
          <p:cNvSpPr/>
          <p:nvPr/>
        </p:nvSpPr>
        <p:spPr>
          <a:xfrm>
            <a:off x="479520" y="5169600"/>
            <a:ext cx="505080" cy="505080"/>
          </a:xfrm>
          <a:prstGeom prst="ellipse">
            <a:avLst/>
          </a:prstGeom>
          <a:solidFill>
            <a:srgbClr val="000000">
              <a:alpha val="3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1"/>
          <p:cNvSpPr/>
          <p:nvPr/>
        </p:nvSpPr>
        <p:spPr>
          <a:xfrm>
            <a:off x="624240" y="5314320"/>
            <a:ext cx="216000" cy="21600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christmas-beer-the_brewer_designed_and_engraved_in_the_sixteenth-_century_by_j_amman.png" descr=""/>
          <p:cNvPicPr/>
          <p:nvPr/>
        </p:nvPicPr>
        <p:blipFill>
          <a:blip r:embed="rId1"/>
          <a:stretch/>
        </p:blipFill>
        <p:spPr>
          <a:xfrm>
            <a:off x="315360" y="2375280"/>
            <a:ext cx="1860840" cy="1944360"/>
          </a:xfrm>
          <a:prstGeom prst="rect">
            <a:avLst/>
          </a:prstGeom>
          <a:ln w="12600">
            <a:noFill/>
          </a:ln>
        </p:spPr>
      </p:pic>
      <p:sp>
        <p:nvSpPr>
          <p:cNvPr id="120" name="CustomShape 12"/>
          <p:cNvSpPr/>
          <p:nvPr/>
        </p:nvSpPr>
        <p:spPr>
          <a:xfrm>
            <a:off x="2529360" y="3192480"/>
            <a:ext cx="1643040" cy="1136520"/>
          </a:xfrm>
          <a:custGeom>
            <a:avLst/>
            <a:gdLst/>
            <a:ahLst/>
            <a:rect l="l" t="t" r="r" b="b"/>
            <a:pathLst>
              <a:path w="21600" h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444444"/>
                </a:solidFill>
                <a:latin typeface="Open Sans"/>
                <a:ea typeface="Open Sans"/>
              </a:rPr>
              <a:t>Traditional Biotechnology: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444444"/>
                </a:solidFill>
                <a:latin typeface="Open Sans Light"/>
                <a:ea typeface="Open Sans Light"/>
              </a:rPr>
              <a:t>Winery, Cheese and Bread, kombucha, natto. 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1" name="Line 13"/>
          <p:cNvSpPr/>
          <p:nvPr/>
        </p:nvSpPr>
        <p:spPr>
          <a:xfrm>
            <a:off x="2226600" y="291132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1" lang="en-US" sz="1900" spc="-1" strike="noStrike">
                <a:solidFill>
                  <a:srgbClr val="773f9b"/>
                </a:solidFill>
                <a:latin typeface="Open Sans"/>
                <a:ea typeface="Open Sans"/>
              </a:rPr>
              <a:t>Food &amp; Beverages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122" name="Line 14"/>
          <p:cNvSpPr/>
          <p:nvPr/>
        </p:nvSpPr>
        <p:spPr>
          <a:xfrm>
            <a:off x="2527560" y="6530400"/>
            <a:ext cx="126972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42a3e8"/>
                </a:solidFill>
                <a:latin typeface="Open Sans"/>
                <a:ea typeface="Open Sans"/>
              </a:rPr>
              <a:t>Pharma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23" name="CustomShape 15"/>
          <p:cNvSpPr/>
          <p:nvPr/>
        </p:nvSpPr>
        <p:spPr>
          <a:xfrm>
            <a:off x="4343040" y="7266240"/>
            <a:ext cx="1643040" cy="473760"/>
          </a:xfrm>
          <a:custGeom>
            <a:avLst/>
            <a:gdLst/>
            <a:ahLst/>
            <a:rect l="l" t="t" r="r" b="b"/>
            <a:pathLst>
              <a:path w="21600" h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444444"/>
                </a:solidFill>
                <a:latin typeface="Open Sans"/>
                <a:ea typeface="Open Sans"/>
              </a:rPr>
              <a:t>Energy Alternatives to fossil fuels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4" name="Line 16"/>
          <p:cNvSpPr/>
          <p:nvPr/>
        </p:nvSpPr>
        <p:spPr>
          <a:xfrm>
            <a:off x="5651640" y="258048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42a3e8"/>
                </a:solidFill>
                <a:latin typeface="Open Sans"/>
                <a:ea typeface="Open Sans"/>
              </a:rPr>
              <a:t>Antibiotics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25" name="CustomShape 17"/>
          <p:cNvSpPr/>
          <p:nvPr/>
        </p:nvSpPr>
        <p:spPr>
          <a:xfrm>
            <a:off x="2660400" y="6955200"/>
            <a:ext cx="1966680" cy="71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444444"/>
                </a:solidFill>
                <a:latin typeface="Open Sans"/>
                <a:ea typeface="Open Sans"/>
              </a:rPr>
              <a:t>Antimicrobials, growth factors, vaccines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CustomShape 18"/>
          <p:cNvSpPr/>
          <p:nvPr/>
        </p:nvSpPr>
        <p:spPr>
          <a:xfrm>
            <a:off x="5976000" y="5753160"/>
            <a:ext cx="1849680" cy="742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cba1"/>
                </a:solidFill>
                <a:latin typeface="Open Sans"/>
                <a:ea typeface="Open Sans"/>
              </a:rPr>
              <a:t>Biofuels &amp;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cba1"/>
                </a:solidFill>
                <a:latin typeface="Open Sans"/>
                <a:ea typeface="Open Sans"/>
              </a:rPr>
              <a:t>Biomaterials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7" name="Image" descr=""/>
          <p:cNvPicPr/>
          <p:nvPr/>
        </p:nvPicPr>
        <p:blipFill>
          <a:blip r:embed="rId2"/>
          <a:stretch/>
        </p:blipFill>
        <p:spPr>
          <a:xfrm>
            <a:off x="8037360" y="6163560"/>
            <a:ext cx="2013120" cy="2103480"/>
          </a:xfrm>
          <a:prstGeom prst="rect">
            <a:avLst/>
          </a:prstGeom>
          <a:ln w="12600">
            <a:noFill/>
          </a:ln>
        </p:spPr>
      </p:pic>
      <p:sp>
        <p:nvSpPr>
          <p:cNvPr id="128" name="CustomShape 19"/>
          <p:cNvSpPr/>
          <p:nvPr/>
        </p:nvSpPr>
        <p:spPr>
          <a:xfrm>
            <a:off x="10394640" y="7286400"/>
            <a:ext cx="1643040" cy="92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444444"/>
                </a:solidFill>
                <a:latin typeface="Open Sans Light"/>
                <a:ea typeface="Open Sans Light"/>
              </a:rPr>
              <a:t>Compatible biomaterials, scaffolds, fillers, growth media.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9" name="CustomShape 20"/>
          <p:cNvSpPr/>
          <p:nvPr/>
        </p:nvSpPr>
        <p:spPr>
          <a:xfrm>
            <a:off x="10064880" y="6451560"/>
            <a:ext cx="2154600" cy="49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687878"/>
                </a:solidFill>
                <a:latin typeface="Open Sans Light"/>
                <a:ea typeface="Open Sans Light"/>
              </a:rPr>
              <a:t>Tissue engineering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687878"/>
                </a:solidFill>
                <a:latin typeface="Open Sans Light"/>
                <a:ea typeface="Open Sans Light"/>
              </a:rPr>
              <a:t>&amp; regenerative medicine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0" name="CustomShape 21"/>
          <p:cNvSpPr/>
          <p:nvPr/>
        </p:nvSpPr>
        <p:spPr>
          <a:xfrm>
            <a:off x="10963800" y="5175000"/>
            <a:ext cx="505080" cy="505080"/>
          </a:xfrm>
          <a:prstGeom prst="ellipse">
            <a:avLst/>
          </a:prstGeom>
          <a:solidFill>
            <a:srgbClr val="000000">
              <a:alpha val="3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2"/>
          <p:cNvSpPr/>
          <p:nvPr/>
        </p:nvSpPr>
        <p:spPr>
          <a:xfrm>
            <a:off x="11108160" y="5319360"/>
            <a:ext cx="216000" cy="21600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3"/>
          <p:cNvSpPr/>
          <p:nvPr/>
        </p:nvSpPr>
        <p:spPr>
          <a:xfrm>
            <a:off x="10474920" y="3967200"/>
            <a:ext cx="2026440" cy="46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aaaaaa"/>
                </a:solidFill>
                <a:latin typeface="Open Sans"/>
                <a:ea typeface="Open Sans"/>
              </a:rPr>
              <a:t>The Future?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3" name="CustomShape 24"/>
          <p:cNvSpPr/>
          <p:nvPr/>
        </p:nvSpPr>
        <p:spPr>
          <a:xfrm>
            <a:off x="5721840" y="5175000"/>
            <a:ext cx="505080" cy="505080"/>
          </a:xfrm>
          <a:prstGeom prst="ellipse">
            <a:avLst/>
          </a:prstGeom>
          <a:solidFill>
            <a:srgbClr val="000000">
              <a:alpha val="3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5"/>
          <p:cNvSpPr/>
          <p:nvPr/>
        </p:nvSpPr>
        <p:spPr>
          <a:xfrm>
            <a:off x="5866200" y="5319360"/>
            <a:ext cx="216000" cy="21600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6"/>
          <p:cNvSpPr/>
          <p:nvPr/>
        </p:nvSpPr>
        <p:spPr>
          <a:xfrm>
            <a:off x="8606520" y="5169600"/>
            <a:ext cx="505080" cy="505080"/>
          </a:xfrm>
          <a:prstGeom prst="ellipse">
            <a:avLst/>
          </a:prstGeom>
          <a:solidFill>
            <a:srgbClr val="000000">
              <a:alpha val="3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7"/>
          <p:cNvSpPr/>
          <p:nvPr/>
        </p:nvSpPr>
        <p:spPr>
          <a:xfrm>
            <a:off x="8751240" y="5314320"/>
            <a:ext cx="216000" cy="21600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8"/>
          <p:cNvSpPr/>
          <p:nvPr/>
        </p:nvSpPr>
        <p:spPr>
          <a:xfrm>
            <a:off x="1535400" y="5169600"/>
            <a:ext cx="505080" cy="505080"/>
          </a:xfrm>
          <a:prstGeom prst="ellipse">
            <a:avLst/>
          </a:prstGeom>
          <a:solidFill>
            <a:srgbClr val="000000">
              <a:alpha val="3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9"/>
          <p:cNvSpPr/>
          <p:nvPr/>
        </p:nvSpPr>
        <p:spPr>
          <a:xfrm>
            <a:off x="1679760" y="5314320"/>
            <a:ext cx="216000" cy="21600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Image" descr=""/>
          <p:cNvPicPr/>
          <p:nvPr/>
        </p:nvPicPr>
        <p:blipFill>
          <a:blip r:embed="rId3"/>
          <a:stretch/>
        </p:blipFill>
        <p:spPr>
          <a:xfrm>
            <a:off x="455760" y="6163560"/>
            <a:ext cx="2013120" cy="2103480"/>
          </a:xfrm>
          <a:prstGeom prst="rect">
            <a:avLst/>
          </a:prstGeom>
          <a:ln w="12600">
            <a:noFill/>
          </a:ln>
        </p:spPr>
      </p:pic>
      <p:pic>
        <p:nvPicPr>
          <p:cNvPr id="140" name="Image" descr=""/>
          <p:cNvPicPr/>
          <p:nvPr/>
        </p:nvPicPr>
        <p:blipFill>
          <a:blip r:embed="rId4"/>
          <a:stretch/>
        </p:blipFill>
        <p:spPr>
          <a:xfrm>
            <a:off x="5985720" y="6569280"/>
            <a:ext cx="1707480" cy="1698120"/>
          </a:xfrm>
          <a:prstGeom prst="rect">
            <a:avLst/>
          </a:prstGeom>
          <a:ln w="12600">
            <a:noFill/>
          </a:ln>
        </p:spPr>
      </p:pic>
      <p:sp>
        <p:nvSpPr>
          <p:cNvPr id="141" name="CustomShape 30"/>
          <p:cNvSpPr/>
          <p:nvPr/>
        </p:nvSpPr>
        <p:spPr>
          <a:xfrm>
            <a:off x="8250480" y="2912760"/>
            <a:ext cx="1946520" cy="194652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1"/>
          <p:cNvSpPr/>
          <p:nvPr/>
        </p:nvSpPr>
        <p:spPr>
          <a:xfrm>
            <a:off x="8287560" y="2955240"/>
            <a:ext cx="1866960" cy="1866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2"/>
          <p:cNvSpPr/>
          <p:nvPr/>
        </p:nvSpPr>
        <p:spPr>
          <a:xfrm>
            <a:off x="8406720" y="3069360"/>
            <a:ext cx="1633680" cy="163368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44" name="image20.png" descr=""/>
          <p:cNvPicPr/>
          <p:nvPr/>
        </p:nvPicPr>
        <p:blipFill>
          <a:blip r:embed="rId5"/>
          <a:stretch/>
        </p:blipFill>
        <p:spPr>
          <a:xfrm>
            <a:off x="8406720" y="3069360"/>
            <a:ext cx="1633680" cy="1633680"/>
          </a:xfrm>
          <a:prstGeom prst="rect">
            <a:avLst/>
          </a:prstGeom>
          <a:ln w="12600">
            <a:noFill/>
          </a:ln>
        </p:spPr>
      </p:pic>
      <p:sp>
        <p:nvSpPr>
          <p:cNvPr id="145" name="CustomShape 33"/>
          <p:cNvSpPr/>
          <p:nvPr/>
        </p:nvSpPr>
        <p:spPr>
          <a:xfrm>
            <a:off x="5001120" y="2912760"/>
            <a:ext cx="1946520" cy="194652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4"/>
          <p:cNvSpPr/>
          <p:nvPr/>
        </p:nvSpPr>
        <p:spPr>
          <a:xfrm>
            <a:off x="5038200" y="2955240"/>
            <a:ext cx="1866960" cy="1866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5"/>
          <p:cNvSpPr/>
          <p:nvPr/>
        </p:nvSpPr>
        <p:spPr>
          <a:xfrm>
            <a:off x="5157360" y="3069360"/>
            <a:ext cx="1633680" cy="163368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48" name="image19.png" descr=""/>
          <p:cNvPicPr/>
          <p:nvPr/>
        </p:nvPicPr>
        <p:blipFill>
          <a:blip r:embed="rId6"/>
          <a:stretch/>
        </p:blipFill>
        <p:spPr>
          <a:xfrm>
            <a:off x="5157360" y="3069360"/>
            <a:ext cx="1633680" cy="1633680"/>
          </a:xfrm>
          <a:prstGeom prst="rect">
            <a:avLst/>
          </a:prstGeom>
          <a:ln w="12600">
            <a:noFill/>
          </a:ln>
        </p:spPr>
      </p:pic>
      <p:sp>
        <p:nvSpPr>
          <p:cNvPr id="149" name="CustomShape 36"/>
          <p:cNvSpPr/>
          <p:nvPr/>
        </p:nvSpPr>
        <p:spPr>
          <a:xfrm>
            <a:off x="10119600" y="2439720"/>
            <a:ext cx="2193480" cy="107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Open Sans"/>
                <a:ea typeface="Open Sans"/>
              </a:rPr>
              <a:t>Viral Vectors for in-vivo genetic editing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0" name="CustomShape 37"/>
          <p:cNvSpPr/>
          <p:nvPr/>
        </p:nvSpPr>
        <p:spPr>
          <a:xfrm>
            <a:off x="12161520" y="63108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3"/>
          <p:cNvSpPr/>
          <p:nvPr/>
        </p:nvSpPr>
        <p:spPr>
          <a:xfrm>
            <a:off x="-1119600" y="8750880"/>
            <a:ext cx="15244200" cy="360"/>
          </a:xfrm>
          <a:prstGeom prst="line">
            <a:avLst/>
          </a:prstGeom>
          <a:ln w="3240">
            <a:solidFill>
              <a:srgbClr val="d6d6d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1197540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5"/>
          <p:cNvSpPr/>
          <p:nvPr/>
        </p:nvSpPr>
        <p:spPr>
          <a:xfrm>
            <a:off x="2558160" y="1068120"/>
            <a:ext cx="7677000" cy="984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Why a bioreactor</a:t>
            </a:r>
            <a:r>
              <a:rPr b="0" lang="en-US" sz="30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 is a must</a:t>
            </a:r>
            <a:r>
              <a:rPr b="0" lang="en-US" sz="30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 </a:t>
            </a:r>
            <a:r>
              <a:rPr b="0" lang="en-US" sz="30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have</a:t>
            </a:r>
            <a:r>
              <a:rPr b="0" lang="en-US" sz="30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 for DIYBio?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12134880" y="9008280"/>
            <a:ext cx="18540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6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284040" y="224784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8"/>
          <p:cNvSpPr/>
          <p:nvPr/>
        </p:nvSpPr>
        <p:spPr>
          <a:xfrm>
            <a:off x="284040" y="339696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9"/>
          <p:cNvSpPr/>
          <p:nvPr/>
        </p:nvSpPr>
        <p:spPr>
          <a:xfrm>
            <a:off x="284040" y="613404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0"/>
          <p:cNvSpPr/>
          <p:nvPr/>
        </p:nvSpPr>
        <p:spPr>
          <a:xfrm>
            <a:off x="284040" y="523692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1"/>
          <p:cNvSpPr/>
          <p:nvPr/>
        </p:nvSpPr>
        <p:spPr>
          <a:xfrm>
            <a:off x="284040" y="431712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2"/>
          <p:cNvSpPr/>
          <p:nvPr/>
        </p:nvSpPr>
        <p:spPr>
          <a:xfrm>
            <a:off x="457200" y="2142000"/>
            <a:ext cx="11194920" cy="87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Acquiring 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molecular reagents</a:t>
            </a: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 is the greatest challenge stopping you from performing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projects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3" name="CustomShape 13"/>
          <p:cNvSpPr/>
          <p:nvPr/>
        </p:nvSpPr>
        <p:spPr>
          <a:xfrm>
            <a:off x="284040" y="3232800"/>
            <a:ext cx="1096920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latin typeface="DIN Alternate"/>
                <a:ea typeface="DIN Alternate"/>
              </a:rPr>
              <a:t>	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4" name="CustomShape 14"/>
          <p:cNvSpPr/>
          <p:nvPr/>
        </p:nvSpPr>
        <p:spPr>
          <a:xfrm>
            <a:off x="387360" y="4152600"/>
            <a:ext cx="850500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Molecular reagents are often 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denied to smaller or personal labs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5" name="CustomShape 15"/>
          <p:cNvSpPr/>
          <p:nvPr/>
        </p:nvSpPr>
        <p:spPr>
          <a:xfrm>
            <a:off x="365760" y="5072760"/>
            <a:ext cx="967356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Molecular Reagents have a 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limited shelf-life</a:t>
            </a: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, require frequent restocking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6" name="CustomShape 16"/>
          <p:cNvSpPr/>
          <p:nvPr/>
        </p:nvSpPr>
        <p:spPr>
          <a:xfrm>
            <a:off x="387360" y="5969520"/>
            <a:ext cx="1364976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Expensive supply chains</a:t>
            </a: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: Reagents like enzymes need to be 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shipped on dry ice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67" name="vial-hhai-1.png" descr=""/>
          <p:cNvPicPr/>
          <p:nvPr/>
        </p:nvPicPr>
        <p:blipFill>
          <a:blip r:embed="rId1"/>
          <a:stretch/>
        </p:blipFill>
        <p:spPr>
          <a:xfrm rot="19447800">
            <a:off x="9886680" y="3528720"/>
            <a:ext cx="3770280" cy="2356560"/>
          </a:xfrm>
          <a:prstGeom prst="rect">
            <a:avLst/>
          </a:prstGeom>
          <a:ln w="12600">
            <a:noFill/>
          </a:ln>
        </p:spPr>
      </p:pic>
      <p:sp>
        <p:nvSpPr>
          <p:cNvPr id="168" name="CustomShape 17"/>
          <p:cNvSpPr/>
          <p:nvPr/>
        </p:nvSpPr>
        <p:spPr>
          <a:xfrm>
            <a:off x="7431840" y="7383960"/>
            <a:ext cx="1205280" cy="120528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8"/>
          <p:cNvSpPr/>
          <p:nvPr/>
        </p:nvSpPr>
        <p:spPr>
          <a:xfrm>
            <a:off x="7454880" y="7410600"/>
            <a:ext cx="1155960" cy="1155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9"/>
          <p:cNvSpPr/>
          <p:nvPr/>
        </p:nvSpPr>
        <p:spPr>
          <a:xfrm>
            <a:off x="7528680" y="7480800"/>
            <a:ext cx="1011600" cy="101160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71" name="Image" descr=""/>
          <p:cNvPicPr/>
          <p:nvPr/>
        </p:nvPicPr>
        <p:blipFill>
          <a:blip r:embed="rId2"/>
          <a:stretch/>
        </p:blipFill>
        <p:spPr>
          <a:xfrm>
            <a:off x="7529040" y="7480800"/>
            <a:ext cx="1011240" cy="1011600"/>
          </a:xfrm>
          <a:prstGeom prst="rect">
            <a:avLst/>
          </a:prstGeom>
          <a:ln w="12600">
            <a:noFill/>
          </a:ln>
        </p:spPr>
      </p:pic>
      <p:sp>
        <p:nvSpPr>
          <p:cNvPr id="172" name="CustomShape 20"/>
          <p:cNvSpPr/>
          <p:nvPr/>
        </p:nvSpPr>
        <p:spPr>
          <a:xfrm>
            <a:off x="9697680" y="7424280"/>
            <a:ext cx="1125000" cy="112500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1"/>
          <p:cNvSpPr/>
          <p:nvPr/>
        </p:nvSpPr>
        <p:spPr>
          <a:xfrm>
            <a:off x="9719280" y="7448760"/>
            <a:ext cx="1079280" cy="107928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2"/>
          <p:cNvSpPr/>
          <p:nvPr/>
        </p:nvSpPr>
        <p:spPr>
          <a:xfrm>
            <a:off x="9788400" y="7514640"/>
            <a:ext cx="944280" cy="94428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75" name="Image" descr=""/>
          <p:cNvPicPr/>
          <p:nvPr/>
        </p:nvPicPr>
        <p:blipFill>
          <a:blip r:embed="rId3"/>
          <a:stretch/>
        </p:blipFill>
        <p:spPr>
          <a:xfrm>
            <a:off x="9788400" y="7514640"/>
            <a:ext cx="943920" cy="944280"/>
          </a:xfrm>
          <a:prstGeom prst="rect">
            <a:avLst/>
          </a:prstGeom>
          <a:ln w="12600">
            <a:noFill/>
          </a:ln>
        </p:spPr>
      </p:pic>
      <p:sp>
        <p:nvSpPr>
          <p:cNvPr id="176" name="CustomShape 23"/>
          <p:cNvSpPr/>
          <p:nvPr/>
        </p:nvSpPr>
        <p:spPr>
          <a:xfrm>
            <a:off x="2708640" y="7383960"/>
            <a:ext cx="1205280" cy="120528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4"/>
          <p:cNvSpPr/>
          <p:nvPr/>
        </p:nvSpPr>
        <p:spPr>
          <a:xfrm>
            <a:off x="2731680" y="7410600"/>
            <a:ext cx="1155960" cy="1155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5"/>
          <p:cNvSpPr/>
          <p:nvPr/>
        </p:nvSpPr>
        <p:spPr>
          <a:xfrm>
            <a:off x="2805480" y="7480800"/>
            <a:ext cx="1011600" cy="101160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79" name="Image" descr=""/>
          <p:cNvPicPr/>
          <p:nvPr/>
        </p:nvPicPr>
        <p:blipFill>
          <a:blip r:embed="rId4"/>
          <a:stretch/>
        </p:blipFill>
        <p:spPr>
          <a:xfrm>
            <a:off x="2805840" y="7480800"/>
            <a:ext cx="1011240" cy="1011600"/>
          </a:xfrm>
          <a:prstGeom prst="rect">
            <a:avLst/>
          </a:prstGeom>
          <a:ln w="12600">
            <a:noFill/>
          </a:ln>
        </p:spPr>
      </p:pic>
      <p:sp>
        <p:nvSpPr>
          <p:cNvPr id="180" name="CustomShape 26"/>
          <p:cNvSpPr/>
          <p:nvPr/>
        </p:nvSpPr>
        <p:spPr>
          <a:xfrm>
            <a:off x="5166000" y="7383960"/>
            <a:ext cx="1205280" cy="120528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7"/>
          <p:cNvSpPr/>
          <p:nvPr/>
        </p:nvSpPr>
        <p:spPr>
          <a:xfrm>
            <a:off x="5189040" y="7410600"/>
            <a:ext cx="1155960" cy="1155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8"/>
          <p:cNvSpPr/>
          <p:nvPr/>
        </p:nvSpPr>
        <p:spPr>
          <a:xfrm>
            <a:off x="5262840" y="7480800"/>
            <a:ext cx="1011600" cy="101160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83" name="Image" descr=""/>
          <p:cNvPicPr/>
          <p:nvPr/>
        </p:nvPicPr>
        <p:blipFill>
          <a:blip r:embed="rId5"/>
          <a:stretch/>
        </p:blipFill>
        <p:spPr>
          <a:xfrm>
            <a:off x="5262840" y="7480800"/>
            <a:ext cx="1011600" cy="1011600"/>
          </a:xfrm>
          <a:prstGeom prst="rect">
            <a:avLst/>
          </a:prstGeom>
          <a:ln w="12600">
            <a:noFill/>
          </a:ln>
        </p:spPr>
      </p:pic>
      <p:sp>
        <p:nvSpPr>
          <p:cNvPr id="184" name="CustomShape 29"/>
          <p:cNvSpPr/>
          <p:nvPr/>
        </p:nvSpPr>
        <p:spPr>
          <a:xfrm>
            <a:off x="251280" y="7383960"/>
            <a:ext cx="1205280" cy="1205280"/>
          </a:xfrm>
          <a:prstGeom prst="ellipse">
            <a:avLst/>
          </a:prstGeom>
          <a:gradFill>
            <a:gsLst>
              <a:gs pos="0">
                <a:srgbClr val="c1a7e5"/>
              </a:gs>
              <a:gs pos="26313">
                <a:srgbClr val="9cace7"/>
              </a:gs>
              <a:gs pos="50259">
                <a:srgbClr val="77b2e8"/>
              </a:gs>
              <a:gs pos="100000">
                <a:srgbClr val="99dfcc"/>
              </a:gs>
            </a:gsLst>
            <a:lin ang="16380000"/>
          </a:gra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0"/>
          <p:cNvSpPr/>
          <p:nvPr/>
        </p:nvSpPr>
        <p:spPr>
          <a:xfrm>
            <a:off x="274320" y="7410600"/>
            <a:ext cx="1155960" cy="1155960"/>
          </a:xfrm>
          <a:prstGeom prst="ellipse">
            <a:avLst/>
          </a:prstGeom>
          <a:solidFill>
            <a:srgbClr val="f9f9f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1"/>
          <p:cNvSpPr/>
          <p:nvPr/>
        </p:nvSpPr>
        <p:spPr>
          <a:xfrm>
            <a:off x="348120" y="7480800"/>
            <a:ext cx="1011600" cy="1011600"/>
          </a:xfrm>
          <a:prstGeom prst="ellipse">
            <a:avLst/>
          </a:prstGeom>
          <a:solidFill>
            <a:srgbClr val="ebebeb"/>
          </a:solidFill>
          <a:ln w="12600">
            <a:solidFill>
              <a:srgbClr val="000000"/>
            </a:solidFill>
            <a:miter/>
          </a:ln>
          <a:effectLst>
            <a:outerShdw algn="b" blurRad="88900" dir="2700000" dist="0" kx="0" ky="0" rotWithShape="0" sx="100000" sy="100000">
              <a:srgbClr val="000000">
                <a:alpha val="11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87" name="Image" descr=""/>
          <p:cNvPicPr/>
          <p:nvPr/>
        </p:nvPicPr>
        <p:blipFill>
          <a:blip r:embed="rId6"/>
          <a:stretch/>
        </p:blipFill>
        <p:spPr>
          <a:xfrm>
            <a:off x="348120" y="7480800"/>
            <a:ext cx="1011240" cy="1011600"/>
          </a:xfrm>
          <a:prstGeom prst="rect">
            <a:avLst/>
          </a:prstGeom>
          <a:ln w="12600">
            <a:noFill/>
          </a:ln>
        </p:spPr>
      </p:pic>
      <p:sp>
        <p:nvSpPr>
          <p:cNvPr id="188" name="CustomShape 32"/>
          <p:cNvSpPr/>
          <p:nvPr/>
        </p:nvSpPr>
        <p:spPr>
          <a:xfrm>
            <a:off x="729360" y="542520"/>
            <a:ext cx="7677000" cy="55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Project aims and Justification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9" name="CustomShape 33"/>
          <p:cNvSpPr/>
          <p:nvPr/>
        </p:nvSpPr>
        <p:spPr>
          <a:xfrm>
            <a:off x="457200" y="6788160"/>
            <a:ext cx="10188360" cy="4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There are multiple i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mportation and international distribution restrictions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0" name="CustomShape 34"/>
          <p:cNvSpPr/>
          <p:nvPr/>
        </p:nvSpPr>
        <p:spPr>
          <a:xfrm>
            <a:off x="284040" y="6993360"/>
            <a:ext cx="103320" cy="106560"/>
          </a:xfrm>
          <a:prstGeom prst="ellipse">
            <a:avLst/>
          </a:prstGeom>
          <a:solidFill>
            <a:srgbClr val="44444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5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2" name="TextShape 36"/>
          <p:cNvSpPr txBox="1"/>
          <p:nvPr/>
        </p:nvSpPr>
        <p:spPr>
          <a:xfrm>
            <a:off x="457200" y="3252960"/>
            <a:ext cx="11726640" cy="70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spcBef>
                <a:spcPts val="1100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Molecular reagents are consumables that sometimes make up the </a:t>
            </a:r>
            <a:r>
              <a:rPr b="0" lang="en-US" sz="2200" spc="-1" strike="noStrike">
                <a:solidFill>
                  <a:srgbClr val="c82506"/>
                </a:solidFill>
                <a:latin typeface="DIN Alternate"/>
                <a:ea typeface="DIN Alternate"/>
              </a:rPr>
              <a:t>largest cost of experiments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Line 3"/>
          <p:cNvSpPr/>
          <p:nvPr/>
        </p:nvSpPr>
        <p:spPr>
          <a:xfrm>
            <a:off x="-1119600" y="8750880"/>
            <a:ext cx="15244200" cy="360"/>
          </a:xfrm>
          <a:prstGeom prst="line">
            <a:avLst/>
          </a:prstGeom>
          <a:ln w="3240">
            <a:solidFill>
              <a:srgbClr val="d6d6d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1197540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5"/>
          <p:cNvSpPr/>
          <p:nvPr/>
        </p:nvSpPr>
        <p:spPr>
          <a:xfrm>
            <a:off x="12134880" y="9008280"/>
            <a:ext cx="18540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7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98" name="vial-hhai-1.png" descr=""/>
          <p:cNvPicPr/>
          <p:nvPr/>
        </p:nvPicPr>
        <p:blipFill>
          <a:blip r:embed="rId1"/>
          <a:stretch/>
        </p:blipFill>
        <p:spPr>
          <a:xfrm>
            <a:off x="4091400" y="4938480"/>
            <a:ext cx="5051520" cy="3157200"/>
          </a:xfrm>
          <a:prstGeom prst="rect">
            <a:avLst/>
          </a:prstGeom>
          <a:ln w="12600">
            <a:noFill/>
          </a:ln>
        </p:spPr>
      </p:pic>
      <p:sp>
        <p:nvSpPr>
          <p:cNvPr id="199" name="CustomShape 6"/>
          <p:cNvSpPr/>
          <p:nvPr/>
        </p:nvSpPr>
        <p:spPr>
          <a:xfrm>
            <a:off x="729360" y="542520"/>
            <a:ext cx="7677000" cy="55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Project aims and Justification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-57240" y="2583360"/>
            <a:ext cx="13348800" cy="863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i="1" lang="en-US" sz="5000" spc="-1" strike="noStrike">
                <a:solidFill>
                  <a:srgbClr val="000000"/>
                </a:solidFill>
                <a:latin typeface="Arial"/>
                <a:ea typeface="Arial"/>
              </a:rPr>
              <a:t>We want this!, plenty, easy, cheaply, quickly!… </a:t>
            </a:r>
            <a:endParaRPr b="0" lang="en-US" sz="5000" spc="-1" strike="noStrike">
              <a:latin typeface="Arial"/>
            </a:endParaRPr>
          </a:p>
        </p:txBody>
      </p:sp>
      <p:pic>
        <p:nvPicPr>
          <p:cNvPr id="201" name="Image" descr=""/>
          <p:cNvPicPr/>
          <p:nvPr/>
        </p:nvPicPr>
        <p:blipFill>
          <a:blip r:embed="rId2"/>
          <a:stretch/>
        </p:blipFill>
        <p:spPr>
          <a:xfrm rot="783000">
            <a:off x="3555360" y="5905440"/>
            <a:ext cx="767880" cy="779400"/>
          </a:xfrm>
          <a:prstGeom prst="rect">
            <a:avLst/>
          </a:prstGeom>
          <a:ln w="12600">
            <a:noFill/>
          </a:ln>
        </p:spPr>
      </p:pic>
      <p:pic>
        <p:nvPicPr>
          <p:cNvPr id="202" name="Image" descr=""/>
          <p:cNvPicPr/>
          <p:nvPr/>
        </p:nvPicPr>
        <p:blipFill>
          <a:blip r:embed="rId3"/>
          <a:stretch/>
        </p:blipFill>
        <p:spPr>
          <a:xfrm rot="3289200">
            <a:off x="5316840" y="4811400"/>
            <a:ext cx="963360" cy="710640"/>
          </a:xfrm>
          <a:prstGeom prst="rect">
            <a:avLst/>
          </a:prstGeom>
          <a:ln w="12600">
            <a:noFill/>
          </a:ln>
        </p:spPr>
      </p:pic>
      <p:pic>
        <p:nvPicPr>
          <p:cNvPr id="203" name="Image" descr=""/>
          <p:cNvPicPr/>
          <p:nvPr/>
        </p:nvPicPr>
        <p:blipFill>
          <a:blip r:embed="rId4"/>
          <a:stretch/>
        </p:blipFill>
        <p:spPr>
          <a:xfrm rot="9334800">
            <a:off x="9266040" y="5081040"/>
            <a:ext cx="1190520" cy="681840"/>
          </a:xfrm>
          <a:prstGeom prst="rect">
            <a:avLst/>
          </a:prstGeom>
          <a:ln w="12600">
            <a:noFill/>
          </a:ln>
        </p:spPr>
      </p:pic>
      <p:pic>
        <p:nvPicPr>
          <p:cNvPr id="204" name="Image" descr=""/>
          <p:cNvPicPr/>
          <p:nvPr/>
        </p:nvPicPr>
        <p:blipFill>
          <a:blip r:embed="rId5"/>
          <a:stretch/>
        </p:blipFill>
        <p:spPr>
          <a:xfrm rot="14724000">
            <a:off x="7072200" y="7734240"/>
            <a:ext cx="699840" cy="660960"/>
          </a:xfrm>
          <a:prstGeom prst="rect">
            <a:avLst/>
          </a:prstGeom>
          <a:ln w="12600">
            <a:noFill/>
          </a:ln>
        </p:spPr>
      </p:pic>
      <p:pic>
        <p:nvPicPr>
          <p:cNvPr id="205" name="Image" descr=""/>
          <p:cNvPicPr/>
          <p:nvPr/>
        </p:nvPicPr>
        <p:blipFill>
          <a:blip r:embed="rId6"/>
          <a:stretch/>
        </p:blipFill>
        <p:spPr>
          <a:xfrm rot="13648200">
            <a:off x="8215920" y="7041600"/>
            <a:ext cx="1107720" cy="804960"/>
          </a:xfrm>
          <a:prstGeom prst="rect">
            <a:avLst/>
          </a:prstGeom>
          <a:ln w="12600">
            <a:noFill/>
          </a:ln>
        </p:spPr>
      </p:pic>
      <p:pic>
        <p:nvPicPr>
          <p:cNvPr id="206" name="Image" descr=""/>
          <p:cNvPicPr/>
          <p:nvPr/>
        </p:nvPicPr>
        <p:blipFill>
          <a:blip r:embed="rId7"/>
          <a:stretch/>
        </p:blipFill>
        <p:spPr>
          <a:xfrm rot="20178600">
            <a:off x="3069000" y="7438680"/>
            <a:ext cx="1120320" cy="848520"/>
          </a:xfrm>
          <a:prstGeom prst="rect">
            <a:avLst/>
          </a:prstGeom>
          <a:ln w="12600">
            <a:noFill/>
          </a:ln>
        </p:spPr>
      </p:pic>
      <p:sp>
        <p:nvSpPr>
          <p:cNvPr id="207" name="CustomShape 8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1197540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4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1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12134880" y="9008280"/>
            <a:ext cx="18540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9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13" name="image2.jpeg" descr=""/>
          <p:cNvPicPr/>
          <p:nvPr/>
        </p:nvPicPr>
        <p:blipFill>
          <a:blip r:embed="rId1"/>
          <a:srcRect l="22875" t="0" r="4" b="14"/>
          <a:stretch/>
        </p:blipFill>
        <p:spPr>
          <a:xfrm>
            <a:off x="784080" y="171000"/>
            <a:ext cx="1256040" cy="813960"/>
          </a:xfrm>
          <a:prstGeom prst="rect">
            <a:avLst/>
          </a:prstGeom>
          <a:ln w="12600">
            <a:noFill/>
          </a:ln>
        </p:spPr>
      </p:pic>
      <p:sp>
        <p:nvSpPr>
          <p:cNvPr id="214" name="CustomShape 6"/>
          <p:cNvSpPr/>
          <p:nvPr/>
        </p:nvSpPr>
        <p:spPr>
          <a:xfrm>
            <a:off x="798120" y="969120"/>
            <a:ext cx="1273320" cy="78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00cba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7"/>
          <p:cNvSpPr/>
          <p:nvPr/>
        </p:nvSpPr>
        <p:spPr>
          <a:xfrm>
            <a:off x="1967400" y="907560"/>
            <a:ext cx="746568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ASSESSMENT What challenges an affordable Bioreactor faces?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1097280" y="1922400"/>
            <a:ext cx="11246040" cy="831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-COST: It has to be AFFORDABLE to a small lab. We target under 500$.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Has to recover the cost in several months or several experiments. For instance, if you need RT and a polymerase to create a SARS-Cov2 detection you should be able to recover the costs in one or two experiments.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-REUSABILITY: Like SpaceX’s rockets, our bioreactor's vessels has to be reusable, autoclaveable or sterizable.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-USER FRIENDLY: Ideally an integral solution more than another “gadget". Therefore it should come with organisms (strains), protocols and a full workflow manual and instructions comprising all the steps to the final product.</a:t>
            </a:r>
            <a:br/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A large amount of projects integrated together- A rocker, An OD reader, A DO reader, a pH control system, an aeration system, a potentiostat, an orbital shaker etc. </a:t>
            </a:r>
            <a:br/>
            <a:br/>
            <a:r>
              <a:rPr b="0" lang="en-US" sz="1800" spc="-1" strike="noStrike">
                <a:solidFill>
                  <a:srgbClr val="f58220"/>
                </a:solidFill>
                <a:latin typeface="DIN Alternate"/>
                <a:ea typeface="DIN Alternate"/>
              </a:rPr>
              <a:t>Unexpected challenges due to pandemic: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1800" spc="-1" strike="noStrike">
                <a:solidFill>
                  <a:srgbClr val="000000"/>
                </a:solidFill>
                <a:latin typeface="DIN Alternate"/>
                <a:ea typeface="DIN Alternate"/>
              </a:rPr>
              <a:t>Unavailability of parts and </a:t>
            </a:r>
            <a:r>
              <a:rPr b="0" lang="en-US" sz="1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unreliable shipping. Parts that normally took weeks to obtain took longer or never came</a:t>
            </a:r>
            <a:br/>
            <a:r>
              <a:rPr b="0" lang="en-US" sz="1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Denied and delayed access to fabrication equipment due to pandemic business closures.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b36ae1"/>
                </a:solidFill>
                <a:latin typeface="DIN Alternate"/>
                <a:ea typeface="DIN Alternate"/>
              </a:rPr>
              <a:t>Regulatory and Biosafety: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Not all countries allow the use, distribution and modification of GMO’s including non-pathogenic bacterial strains, plasmids and, or associated DNA engineering technologies, making technology transference more difficult.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endParaRPr b="0" lang="en-US" sz="1800" spc="-1" strike="noStrike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11817360" y="309960"/>
            <a:ext cx="433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"/>
          <p:cNvPicPr/>
          <p:nvPr/>
        </p:nvPicPr>
        <p:blipFill>
          <a:blip r:embed="rId1"/>
          <a:stretch/>
        </p:blipFill>
        <p:spPr>
          <a:xfrm>
            <a:off x="-2611800" y="-8757000"/>
            <a:ext cx="28741320" cy="32838840"/>
          </a:xfrm>
          <a:prstGeom prst="rect">
            <a:avLst/>
          </a:prstGeom>
          <a:ln w="12600"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12078360" y="9008280"/>
            <a:ext cx="29844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10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429080" y="3523680"/>
            <a:ext cx="6269400" cy="183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/>
          <a:p>
            <a:pPr>
              <a:lnSpc>
                <a:spcPct val="100000"/>
              </a:lnSpc>
            </a:pPr>
            <a:r>
              <a:rPr b="0" lang="en-US" sz="58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ACHIEVEMENTS</a:t>
            </a:r>
            <a:endParaRPr b="0" lang="en-US" sz="58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3"/>
          <p:cNvSpPr/>
          <p:nvPr/>
        </p:nvSpPr>
        <p:spPr>
          <a:xfrm>
            <a:off x="-1119600" y="8750880"/>
            <a:ext cx="15244200" cy="360"/>
          </a:xfrm>
          <a:prstGeom prst="line">
            <a:avLst/>
          </a:prstGeom>
          <a:ln w="3240">
            <a:solidFill>
              <a:srgbClr val="d6d6d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1197540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5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12083760" y="9008280"/>
            <a:ext cx="28764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11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28" name="image1.jpeg" descr=""/>
          <p:cNvPicPr/>
          <p:nvPr/>
        </p:nvPicPr>
        <p:blipFill>
          <a:blip r:embed="rId1"/>
          <a:srcRect l="2219" t="0" r="2208" b="10"/>
          <a:stretch/>
        </p:blipFill>
        <p:spPr>
          <a:xfrm>
            <a:off x="706680" y="113400"/>
            <a:ext cx="1289880" cy="793800"/>
          </a:xfrm>
          <a:prstGeom prst="rect">
            <a:avLst/>
          </a:prstGeom>
          <a:ln w="12600">
            <a:noFill/>
          </a:ln>
        </p:spPr>
      </p:pic>
      <p:sp>
        <p:nvSpPr>
          <p:cNvPr id="229" name="CustomShape 7"/>
          <p:cNvSpPr/>
          <p:nvPr/>
        </p:nvSpPr>
        <p:spPr>
          <a:xfrm>
            <a:off x="706680" y="915120"/>
            <a:ext cx="1289880" cy="79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8cd4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8"/>
          <p:cNvSpPr/>
          <p:nvPr/>
        </p:nvSpPr>
        <p:spPr>
          <a:xfrm>
            <a:off x="2063160" y="907560"/>
            <a:ext cx="322740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ELECTRONICS: PCB design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31" name="image58.jpeg" descr=""/>
          <p:cNvPicPr/>
          <p:nvPr/>
        </p:nvPicPr>
        <p:blipFill>
          <a:blip r:embed="rId2"/>
          <a:stretch/>
        </p:blipFill>
        <p:spPr>
          <a:xfrm>
            <a:off x="350280" y="2288160"/>
            <a:ext cx="4054320" cy="4324680"/>
          </a:xfrm>
          <a:prstGeom prst="rect">
            <a:avLst/>
          </a:prstGeom>
          <a:ln w="12600">
            <a:noFill/>
          </a:ln>
        </p:spPr>
      </p:pic>
      <p:pic>
        <p:nvPicPr>
          <p:cNvPr id="232" name="image60.jpeg" descr=""/>
          <p:cNvPicPr/>
          <p:nvPr/>
        </p:nvPicPr>
        <p:blipFill>
          <a:blip r:embed="rId3"/>
          <a:stretch/>
        </p:blipFill>
        <p:spPr>
          <a:xfrm rot="5400000">
            <a:off x="5672520" y="2590200"/>
            <a:ext cx="2850120" cy="5181120"/>
          </a:xfrm>
          <a:prstGeom prst="rect">
            <a:avLst/>
          </a:prstGeom>
          <a:ln w="12600">
            <a:noFill/>
          </a:ln>
        </p:spPr>
      </p:pic>
      <p:pic>
        <p:nvPicPr>
          <p:cNvPr id="233" name="image59.jpeg" descr=""/>
          <p:cNvPicPr/>
          <p:nvPr/>
        </p:nvPicPr>
        <p:blipFill>
          <a:blip r:embed="rId4"/>
          <a:stretch/>
        </p:blipFill>
        <p:spPr>
          <a:xfrm rot="16200000">
            <a:off x="9965880" y="3582720"/>
            <a:ext cx="2792880" cy="3146760"/>
          </a:xfrm>
          <a:prstGeom prst="rect">
            <a:avLst/>
          </a:prstGeom>
          <a:ln w="12600">
            <a:noFill/>
          </a:ln>
        </p:spPr>
      </p:pic>
      <p:sp>
        <p:nvSpPr>
          <p:cNvPr id="234" name="CustomShape 9"/>
          <p:cNvSpPr/>
          <p:nvPr/>
        </p:nvSpPr>
        <p:spPr>
          <a:xfrm>
            <a:off x="5119560" y="6926400"/>
            <a:ext cx="3628800" cy="345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B) break-out board for Orbital Shaker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1051560" y="6926400"/>
            <a:ext cx="2652120" cy="345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A) Bioreactor motherboard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9621720" y="6804720"/>
            <a:ext cx="3481200" cy="58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C) Break-out board for potentiostat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(optional DO reader)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43080" y="677160"/>
            <a:ext cx="288360" cy="288360"/>
          </a:xfrm>
          <a:prstGeom prst="roundRect">
            <a:avLst>
              <a:gd name="adj" fmla="val 26367"/>
            </a:avLst>
          </a:prstGeom>
          <a:noFill/>
          <a:ln w="12600">
            <a:solidFill>
              <a:srgbClr val="44444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 rot="5400000">
            <a:off x="428040" y="777600"/>
            <a:ext cx="12780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444444">
              <a:alpha val="7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Line 3"/>
          <p:cNvSpPr/>
          <p:nvPr/>
        </p:nvSpPr>
        <p:spPr>
          <a:xfrm>
            <a:off x="-1119600" y="8750880"/>
            <a:ext cx="15244200" cy="360"/>
          </a:xfrm>
          <a:prstGeom prst="line">
            <a:avLst/>
          </a:prstGeom>
          <a:ln w="3240">
            <a:solidFill>
              <a:srgbClr val="d6d6d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"/>
          <p:cNvSpPr/>
          <p:nvPr/>
        </p:nvSpPr>
        <p:spPr>
          <a:xfrm>
            <a:off x="11975400" y="8913600"/>
            <a:ext cx="505080" cy="505080"/>
          </a:xfrm>
          <a:prstGeom prst="roundRect">
            <a:avLst>
              <a:gd name="adj" fmla="val 15067"/>
            </a:avLst>
          </a:prstGeom>
          <a:noFill/>
          <a:ln w="324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5"/>
          <p:cNvSpPr/>
          <p:nvPr/>
        </p:nvSpPr>
        <p:spPr>
          <a:xfrm>
            <a:off x="2071800" y="579240"/>
            <a:ext cx="1270080" cy="1270080"/>
          </a:xfrm>
          <a:prstGeom prst="line">
            <a:avLst/>
          </a:prstGeom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32323"/>
                </a:solidFill>
                <a:latin typeface="DIN Alternate"/>
                <a:ea typeface="DIN Alternate"/>
              </a:rPr>
              <a:t>Phase 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12078360" y="9008280"/>
            <a:ext cx="298440" cy="31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444444"/>
                </a:solidFill>
                <a:latin typeface="Arial"/>
                <a:ea typeface="Arial"/>
              </a:rPr>
              <a:t>12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44" name="image1.jpeg" descr=""/>
          <p:cNvPicPr/>
          <p:nvPr/>
        </p:nvPicPr>
        <p:blipFill>
          <a:blip r:embed="rId1"/>
          <a:srcRect l="2219" t="0" r="2208" b="10"/>
          <a:stretch/>
        </p:blipFill>
        <p:spPr>
          <a:xfrm>
            <a:off x="706680" y="113400"/>
            <a:ext cx="1289880" cy="793800"/>
          </a:xfrm>
          <a:prstGeom prst="rect">
            <a:avLst/>
          </a:prstGeom>
          <a:ln w="12600">
            <a:noFill/>
          </a:ln>
        </p:spPr>
      </p:pic>
      <p:sp>
        <p:nvSpPr>
          <p:cNvPr id="245" name="CustomShape 7"/>
          <p:cNvSpPr/>
          <p:nvPr/>
        </p:nvSpPr>
        <p:spPr>
          <a:xfrm>
            <a:off x="706680" y="915120"/>
            <a:ext cx="1289880" cy="79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13907" y="21600"/>
                </a:lnTo>
                <a:lnTo>
                  <a:pt x="21600" y="0"/>
                </a:lnTo>
                <a:lnTo>
                  <a:pt x="7693" y="0"/>
                </a:lnTo>
                <a:cubicBezTo>
                  <a:pt x="7693" y="0"/>
                  <a:pt x="0" y="21600"/>
                  <a:pt x="0" y="21600"/>
                </a:cubicBezTo>
                <a:close/>
              </a:path>
            </a:pathLst>
          </a:custGeom>
          <a:solidFill>
            <a:srgbClr val="8cd4c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8"/>
          <p:cNvSpPr/>
          <p:nvPr/>
        </p:nvSpPr>
        <p:spPr>
          <a:xfrm>
            <a:off x="2080080" y="907560"/>
            <a:ext cx="1509840" cy="37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36000" bIns="36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32323"/>
                </a:solidFill>
                <a:latin typeface="Open Sans Light"/>
                <a:ea typeface="Open Sans Light"/>
              </a:rPr>
              <a:t>SOFTWARE: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47" name="image61.jpeg" descr=""/>
          <p:cNvPicPr/>
          <p:nvPr/>
        </p:nvPicPr>
        <p:blipFill>
          <a:blip r:embed="rId2"/>
          <a:stretch/>
        </p:blipFill>
        <p:spPr>
          <a:xfrm>
            <a:off x="2628000" y="4155120"/>
            <a:ext cx="7748280" cy="4500000"/>
          </a:xfrm>
          <a:prstGeom prst="rect">
            <a:avLst/>
          </a:prstGeom>
          <a:ln w="12600">
            <a:noFill/>
          </a:ln>
        </p:spPr>
      </p:pic>
      <p:sp>
        <p:nvSpPr>
          <p:cNvPr id="248" name="CustomShape 9"/>
          <p:cNvSpPr/>
          <p:nvPr/>
        </p:nvSpPr>
        <p:spPr>
          <a:xfrm>
            <a:off x="205560" y="2282040"/>
            <a:ext cx="12299760" cy="1778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75" strike="noStrike">
                <a:solidFill>
                  <a:srgbClr val="000000"/>
                </a:solidFill>
                <a:latin typeface="DIN Alternate"/>
                <a:ea typeface="DIN Alternate"/>
              </a:rPr>
              <a:t>User interface using laptop or cell phone via WiFi</a:t>
            </a:r>
            <a:endParaRPr b="0" lang="en-US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75" strike="noStrike">
                <a:solidFill>
                  <a:srgbClr val="000000"/>
                </a:solidFill>
                <a:latin typeface="DIN Alternate"/>
                <a:ea typeface="DIN Alternate"/>
              </a:rPr>
              <a:t>Allows for large display, processing power, remote monitoring and actuation and decreases costs. Buzzer for acoustic signals on the device and optional small display (not used now) on the rocker</a:t>
            </a:r>
            <a:endParaRPr b="0" lang="en-US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75" strike="noStrike">
                <a:solidFill>
                  <a:srgbClr val="000000"/>
                </a:solidFill>
                <a:latin typeface="DIN Alternate"/>
                <a:ea typeface="DIN Alternate"/>
              </a:rPr>
              <a:t>Uses modern controller with built in WiFi, compatible with Arduino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49" name="CustomShape 10"/>
          <p:cNvSpPr/>
          <p:nvPr/>
        </p:nvSpPr>
        <p:spPr>
          <a:xfrm>
            <a:off x="11830680" y="309960"/>
            <a:ext cx="40716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Application>LibreOffice/5.4.2.2$Windows_X86_64 LibreOffice_project/22b09f6418e8c2d508a9eaf86b2399209b0990f4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2020-10-10T18:45:12Z</dcterms:modified>
  <cp:revision>15</cp:revision>
  <dc:subject/>
  <dc:title/>
</cp:coreProperties>
</file>